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sldIdLst>
    <p:sldId id="256" r:id="rId2"/>
    <p:sldId id="257" r:id="rId3"/>
    <p:sldId id="259" r:id="rId4"/>
    <p:sldId id="260" r:id="rId5"/>
    <p:sldId id="261" r:id="rId6"/>
    <p:sldId id="262" r:id="rId7"/>
    <p:sldId id="263" r:id="rId8"/>
    <p:sldId id="265" r:id="rId9"/>
    <p:sldId id="264" r:id="rId10"/>
    <p:sldId id="266" r:id="rId11"/>
    <p:sldId id="267" r:id="rId12"/>
    <p:sldId id="268" r:id="rId13"/>
    <p:sldId id="269" r:id="rId14"/>
    <p:sldId id="270" r:id="rId15"/>
    <p:sldId id="271" r:id="rId16"/>
    <p:sldId id="275" r:id="rId17"/>
    <p:sldId id="274"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91" r:id="rId32"/>
    <p:sldId id="289" r:id="rId33"/>
    <p:sldId id="290" r:id="rId34"/>
    <p:sldId id="292" r:id="rId35"/>
    <p:sldId id="295" r:id="rId36"/>
    <p:sldId id="294" r:id="rId37"/>
    <p:sldId id="296" r:id="rId38"/>
    <p:sldId id="297" r:id="rId39"/>
    <p:sldId id="298" r:id="rId40"/>
    <p:sldId id="300" r:id="rId41"/>
    <p:sldId id="301" r:id="rId42"/>
    <p:sldId id="299" r:id="rId43"/>
    <p:sldId id="302" r:id="rId44"/>
    <p:sldId id="303" r:id="rId45"/>
    <p:sldId id="304" r:id="rId46"/>
    <p:sldId id="305"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C34796-D37D-1A58-AC92-422C600C91FF}" v="86" dt="2022-11-20T09:36:48.979"/>
    <p1510:client id="{6C8A830B-4442-D25A-9601-D9147C556419}" v="1499" dt="2022-11-20T09:21:46.414"/>
    <p1510:client id="{7E48BE02-F0D1-2E9B-8D9C-05BF6A1642A4}" v="1481" dt="2022-11-19T17:48:56.454"/>
    <p1510:client id="{B1779B72-6039-D30F-D40C-A67279E5BB11}" v="6777" dt="2022-11-20T06:53:39.219"/>
    <p1510:client id="{F08C4888-D230-4425-92FA-65ED78C1BE16}" v="265" dt="2022-11-18T17:02:10.6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AEF8B0-982B-449B-B968-055666053ABB}" type="doc">
      <dgm:prSet loTypeId="urn:microsoft.com/office/officeart/2018/2/layout/IconVerticalSolidList" loCatId="icon" qsTypeId="urn:microsoft.com/office/officeart/2005/8/quickstyle/simple1" qsCatId="simple" csTypeId="urn:microsoft.com/office/officeart/2005/8/colors/accent3_1" csCatId="accent3" phldr="1"/>
      <dgm:spPr/>
      <dgm:t>
        <a:bodyPr/>
        <a:lstStyle/>
        <a:p>
          <a:endParaRPr lang="en-US"/>
        </a:p>
      </dgm:t>
    </dgm:pt>
    <dgm:pt modelId="{5EC96535-92D2-4325-A39C-F1C246D9DC66}">
      <dgm:prSet/>
      <dgm:spPr/>
      <dgm:t>
        <a:bodyPr/>
        <a:lstStyle/>
        <a:p>
          <a:pPr>
            <a:lnSpc>
              <a:spcPct val="100000"/>
            </a:lnSpc>
          </a:pPr>
          <a:r>
            <a:rPr lang="en-US" b="0"/>
            <a:t>This analytical tool will respond to questions such as</a:t>
          </a:r>
          <a:r>
            <a:rPr lang="en-US" b="0">
              <a:latin typeface="Walbaum Display Light"/>
            </a:rPr>
            <a:t>: </a:t>
          </a:r>
          <a:endParaRPr lang="en-US" b="0"/>
        </a:p>
      </dgm:t>
    </dgm:pt>
    <dgm:pt modelId="{CE32E23B-7700-4DA1-A0E2-F87F3C345118}" type="parTrans" cxnId="{6993A4D1-CA5B-4A41-AC74-0EF5F8ADD636}">
      <dgm:prSet/>
      <dgm:spPr/>
      <dgm:t>
        <a:bodyPr/>
        <a:lstStyle/>
        <a:p>
          <a:endParaRPr lang="en-US"/>
        </a:p>
      </dgm:t>
    </dgm:pt>
    <dgm:pt modelId="{7740D94E-7798-4867-B283-A354A32BEF0B}" type="sibTrans" cxnId="{6993A4D1-CA5B-4A41-AC74-0EF5F8ADD636}">
      <dgm:prSet/>
      <dgm:spPr/>
      <dgm:t>
        <a:bodyPr/>
        <a:lstStyle/>
        <a:p>
          <a:pPr>
            <a:lnSpc>
              <a:spcPct val="100000"/>
            </a:lnSpc>
          </a:pPr>
          <a:endParaRPr lang="en-US"/>
        </a:p>
      </dgm:t>
    </dgm:pt>
    <dgm:pt modelId="{1FE5D4F9-5A5E-4D5B-804D-CB042508C277}">
      <dgm:prSet/>
      <dgm:spPr/>
      <dgm:t>
        <a:bodyPr/>
        <a:lstStyle/>
        <a:p>
          <a:pPr>
            <a:lnSpc>
              <a:spcPct val="100000"/>
            </a:lnSpc>
          </a:pPr>
          <a:r>
            <a:rPr lang="en-US" b="0"/>
            <a:t>"What has happened?" (Descriptive analytics),</a:t>
          </a:r>
        </a:p>
      </dgm:t>
    </dgm:pt>
    <dgm:pt modelId="{2DB8462E-D92D-4CCB-B3D5-697FFFEA7639}" type="parTrans" cxnId="{119591F8-5602-4989-B06A-A7A61D7ABFA5}">
      <dgm:prSet/>
      <dgm:spPr/>
      <dgm:t>
        <a:bodyPr/>
        <a:lstStyle/>
        <a:p>
          <a:endParaRPr lang="en-US"/>
        </a:p>
      </dgm:t>
    </dgm:pt>
    <dgm:pt modelId="{DF2A1C15-6EE4-47CE-B790-0379B0D1634E}" type="sibTrans" cxnId="{119591F8-5602-4989-B06A-A7A61D7ABFA5}">
      <dgm:prSet/>
      <dgm:spPr/>
      <dgm:t>
        <a:bodyPr/>
        <a:lstStyle/>
        <a:p>
          <a:pPr>
            <a:lnSpc>
              <a:spcPct val="100000"/>
            </a:lnSpc>
          </a:pPr>
          <a:endParaRPr lang="en-US"/>
        </a:p>
      </dgm:t>
    </dgm:pt>
    <dgm:pt modelId="{91236D75-F352-440B-9C4A-BA08A0D37063}">
      <dgm:prSet/>
      <dgm:spPr/>
      <dgm:t>
        <a:bodyPr/>
        <a:lstStyle/>
        <a:p>
          <a:pPr>
            <a:lnSpc>
              <a:spcPct val="100000"/>
            </a:lnSpc>
          </a:pPr>
          <a:r>
            <a:rPr lang="en-US" b="0"/>
            <a:t>"What could happen?" (Predictive analytics), and </a:t>
          </a:r>
        </a:p>
      </dgm:t>
    </dgm:pt>
    <dgm:pt modelId="{E65DF9F9-A4DB-4002-8945-3F143FEFEB42}" type="parTrans" cxnId="{C0FC2D73-3DED-44BD-890A-14110BA99ACC}">
      <dgm:prSet/>
      <dgm:spPr/>
      <dgm:t>
        <a:bodyPr/>
        <a:lstStyle/>
        <a:p>
          <a:endParaRPr lang="en-US"/>
        </a:p>
      </dgm:t>
    </dgm:pt>
    <dgm:pt modelId="{01EA0F97-CD2E-4D13-B94A-98D3CC65E9E7}" type="sibTrans" cxnId="{C0FC2D73-3DED-44BD-890A-14110BA99ACC}">
      <dgm:prSet/>
      <dgm:spPr/>
      <dgm:t>
        <a:bodyPr/>
        <a:lstStyle/>
        <a:p>
          <a:pPr>
            <a:lnSpc>
              <a:spcPct val="100000"/>
            </a:lnSpc>
          </a:pPr>
          <a:endParaRPr lang="en-US"/>
        </a:p>
      </dgm:t>
    </dgm:pt>
    <dgm:pt modelId="{B645F5B1-39B4-430F-A92E-70E088C83C81}">
      <dgm:prSet/>
      <dgm:spPr/>
      <dgm:t>
        <a:bodyPr/>
        <a:lstStyle/>
        <a:p>
          <a:pPr>
            <a:lnSpc>
              <a:spcPct val="100000"/>
            </a:lnSpc>
          </a:pPr>
          <a:r>
            <a:rPr lang="en-US" b="0"/>
            <a:t>"What should we do?" (Prescriptive analytics).</a:t>
          </a:r>
        </a:p>
      </dgm:t>
    </dgm:pt>
    <dgm:pt modelId="{A075C70C-E0DE-431A-96F8-2B0963A5D28B}" type="parTrans" cxnId="{8E088528-4953-4A7A-8438-92B9B3326601}">
      <dgm:prSet/>
      <dgm:spPr/>
      <dgm:t>
        <a:bodyPr/>
        <a:lstStyle/>
        <a:p>
          <a:endParaRPr lang="en-US"/>
        </a:p>
      </dgm:t>
    </dgm:pt>
    <dgm:pt modelId="{4F2F01DF-F216-4DEC-A91C-D15703350D90}" type="sibTrans" cxnId="{8E088528-4953-4A7A-8438-92B9B3326601}">
      <dgm:prSet/>
      <dgm:spPr/>
      <dgm:t>
        <a:bodyPr/>
        <a:lstStyle/>
        <a:p>
          <a:endParaRPr lang="en-US"/>
        </a:p>
      </dgm:t>
    </dgm:pt>
    <dgm:pt modelId="{6E860E01-9A5E-4142-AAC2-FF3064311E84}" type="pres">
      <dgm:prSet presAssocID="{4CAEF8B0-982B-449B-B968-055666053ABB}" presName="root" presStyleCnt="0">
        <dgm:presLayoutVars>
          <dgm:dir/>
          <dgm:resizeHandles val="exact"/>
        </dgm:presLayoutVars>
      </dgm:prSet>
      <dgm:spPr/>
    </dgm:pt>
    <dgm:pt modelId="{F6349B22-56D1-4D67-A296-403CF47CD895}" type="pres">
      <dgm:prSet presAssocID="{5EC96535-92D2-4325-A39C-F1C246D9DC66}" presName="compNode" presStyleCnt="0"/>
      <dgm:spPr/>
    </dgm:pt>
    <dgm:pt modelId="{938588A3-3D82-437A-A44C-288FABAC101A}" type="pres">
      <dgm:prSet presAssocID="{5EC96535-92D2-4325-A39C-F1C246D9DC66}" presName="bgRect" presStyleLbl="bgShp" presStyleIdx="0" presStyleCnt="4"/>
      <dgm:spPr/>
    </dgm:pt>
    <dgm:pt modelId="{14F93191-5347-413F-962F-68C367951C98}" type="pres">
      <dgm:prSet presAssocID="{5EC96535-92D2-4325-A39C-F1C246D9DC6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lp"/>
        </a:ext>
      </dgm:extLst>
    </dgm:pt>
    <dgm:pt modelId="{1DB164B4-6B75-4B83-B64C-B089ECE9AF95}" type="pres">
      <dgm:prSet presAssocID="{5EC96535-92D2-4325-A39C-F1C246D9DC66}" presName="spaceRect" presStyleCnt="0"/>
      <dgm:spPr/>
    </dgm:pt>
    <dgm:pt modelId="{3A5D22CF-88DF-4540-BE5E-EF270DEF7E1A}" type="pres">
      <dgm:prSet presAssocID="{5EC96535-92D2-4325-A39C-F1C246D9DC66}" presName="parTx" presStyleLbl="revTx" presStyleIdx="0" presStyleCnt="4">
        <dgm:presLayoutVars>
          <dgm:chMax val="0"/>
          <dgm:chPref val="0"/>
        </dgm:presLayoutVars>
      </dgm:prSet>
      <dgm:spPr/>
    </dgm:pt>
    <dgm:pt modelId="{A04A9520-D4D0-4AE4-A5E7-872E87E0FAF7}" type="pres">
      <dgm:prSet presAssocID="{7740D94E-7798-4867-B283-A354A32BEF0B}" presName="sibTrans" presStyleCnt="0"/>
      <dgm:spPr/>
    </dgm:pt>
    <dgm:pt modelId="{F9CB4D17-6989-4857-912D-0352050788B4}" type="pres">
      <dgm:prSet presAssocID="{1FE5D4F9-5A5E-4D5B-804D-CB042508C277}" presName="compNode" presStyleCnt="0"/>
      <dgm:spPr/>
    </dgm:pt>
    <dgm:pt modelId="{965CDA5B-DBE7-47E4-9C65-2C95A25E8974}" type="pres">
      <dgm:prSet presAssocID="{1FE5D4F9-5A5E-4D5B-804D-CB042508C277}" presName="bgRect" presStyleLbl="bgShp" presStyleIdx="1" presStyleCnt="4"/>
      <dgm:spPr/>
    </dgm:pt>
    <dgm:pt modelId="{C1A683BF-A41E-40F4-A4A6-133869FCD70D}" type="pres">
      <dgm:prSet presAssocID="{1FE5D4F9-5A5E-4D5B-804D-CB042508C27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0258DBA1-B2CF-47AA-B4EC-0FDA23F3907B}" type="pres">
      <dgm:prSet presAssocID="{1FE5D4F9-5A5E-4D5B-804D-CB042508C277}" presName="spaceRect" presStyleCnt="0"/>
      <dgm:spPr/>
    </dgm:pt>
    <dgm:pt modelId="{99553F9D-BE70-4B23-BD00-7ECE195A8197}" type="pres">
      <dgm:prSet presAssocID="{1FE5D4F9-5A5E-4D5B-804D-CB042508C277}" presName="parTx" presStyleLbl="revTx" presStyleIdx="1" presStyleCnt="4">
        <dgm:presLayoutVars>
          <dgm:chMax val="0"/>
          <dgm:chPref val="0"/>
        </dgm:presLayoutVars>
      </dgm:prSet>
      <dgm:spPr/>
    </dgm:pt>
    <dgm:pt modelId="{5B6C1BB7-88D2-4294-BE57-689FC64F9F9A}" type="pres">
      <dgm:prSet presAssocID="{DF2A1C15-6EE4-47CE-B790-0379B0D1634E}" presName="sibTrans" presStyleCnt="0"/>
      <dgm:spPr/>
    </dgm:pt>
    <dgm:pt modelId="{CED95F39-1572-4A60-9B03-45AFFD6DD421}" type="pres">
      <dgm:prSet presAssocID="{91236D75-F352-440B-9C4A-BA08A0D37063}" presName="compNode" presStyleCnt="0"/>
      <dgm:spPr/>
    </dgm:pt>
    <dgm:pt modelId="{79D46AD2-CDAB-4A7B-A349-80D78D1AB99A}" type="pres">
      <dgm:prSet presAssocID="{91236D75-F352-440B-9C4A-BA08A0D37063}" presName="bgRect" presStyleLbl="bgShp" presStyleIdx="2" presStyleCnt="4"/>
      <dgm:spPr/>
    </dgm:pt>
    <dgm:pt modelId="{C50C7E4F-2071-4649-991A-A8A3C0CB329D}" type="pres">
      <dgm:prSet presAssocID="{91236D75-F352-440B-9C4A-BA08A0D3706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laying Cards"/>
        </a:ext>
      </dgm:extLst>
    </dgm:pt>
    <dgm:pt modelId="{660C492B-C97C-42F5-9657-DE4A8CA69847}" type="pres">
      <dgm:prSet presAssocID="{91236D75-F352-440B-9C4A-BA08A0D37063}" presName="spaceRect" presStyleCnt="0"/>
      <dgm:spPr/>
    </dgm:pt>
    <dgm:pt modelId="{D6D1BDBE-E18B-42B4-8671-6C5D166CBF80}" type="pres">
      <dgm:prSet presAssocID="{91236D75-F352-440B-9C4A-BA08A0D37063}" presName="parTx" presStyleLbl="revTx" presStyleIdx="2" presStyleCnt="4">
        <dgm:presLayoutVars>
          <dgm:chMax val="0"/>
          <dgm:chPref val="0"/>
        </dgm:presLayoutVars>
      </dgm:prSet>
      <dgm:spPr/>
    </dgm:pt>
    <dgm:pt modelId="{EB988874-2514-4477-B9FB-9A6269740376}" type="pres">
      <dgm:prSet presAssocID="{01EA0F97-CD2E-4D13-B94A-98D3CC65E9E7}" presName="sibTrans" presStyleCnt="0"/>
      <dgm:spPr/>
    </dgm:pt>
    <dgm:pt modelId="{20A8F666-DA4E-4262-B7BE-DD7E7AA9D57C}" type="pres">
      <dgm:prSet presAssocID="{B645F5B1-39B4-430F-A92E-70E088C83C81}" presName="compNode" presStyleCnt="0"/>
      <dgm:spPr/>
    </dgm:pt>
    <dgm:pt modelId="{042333ED-8EC5-46B5-BCB9-B80467F14579}" type="pres">
      <dgm:prSet presAssocID="{B645F5B1-39B4-430F-A92E-70E088C83C81}" presName="bgRect" presStyleLbl="bgShp" presStyleIdx="3" presStyleCnt="4"/>
      <dgm:spPr/>
    </dgm:pt>
    <dgm:pt modelId="{8AA5FA98-2AA2-4586-8A24-02364B9E96F0}" type="pres">
      <dgm:prSet presAssocID="{B645F5B1-39B4-430F-A92E-70E088C83C8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Venn Diagram"/>
        </a:ext>
      </dgm:extLst>
    </dgm:pt>
    <dgm:pt modelId="{FC158A56-495A-45EC-9D31-43637A0D8E16}" type="pres">
      <dgm:prSet presAssocID="{B645F5B1-39B4-430F-A92E-70E088C83C81}" presName="spaceRect" presStyleCnt="0"/>
      <dgm:spPr/>
    </dgm:pt>
    <dgm:pt modelId="{990836F4-6862-419C-AD5C-AED03256F48E}" type="pres">
      <dgm:prSet presAssocID="{B645F5B1-39B4-430F-A92E-70E088C83C81}" presName="parTx" presStyleLbl="revTx" presStyleIdx="3" presStyleCnt="4">
        <dgm:presLayoutVars>
          <dgm:chMax val="0"/>
          <dgm:chPref val="0"/>
        </dgm:presLayoutVars>
      </dgm:prSet>
      <dgm:spPr/>
    </dgm:pt>
  </dgm:ptLst>
  <dgm:cxnLst>
    <dgm:cxn modelId="{190DEB1A-47B4-4D84-908B-7B5AF5C5F7F7}" type="presOf" srcId="{4CAEF8B0-982B-449B-B968-055666053ABB}" destId="{6E860E01-9A5E-4142-AAC2-FF3064311E84}" srcOrd="0" destOrd="0" presId="urn:microsoft.com/office/officeart/2018/2/layout/IconVerticalSolidList"/>
    <dgm:cxn modelId="{9E3AA91D-541C-47E0-A4A5-AF7763435E14}" type="presOf" srcId="{B645F5B1-39B4-430F-A92E-70E088C83C81}" destId="{990836F4-6862-419C-AD5C-AED03256F48E}" srcOrd="0" destOrd="0" presId="urn:microsoft.com/office/officeart/2018/2/layout/IconVerticalSolidList"/>
    <dgm:cxn modelId="{8E088528-4953-4A7A-8438-92B9B3326601}" srcId="{4CAEF8B0-982B-449B-B968-055666053ABB}" destId="{B645F5B1-39B4-430F-A92E-70E088C83C81}" srcOrd="3" destOrd="0" parTransId="{A075C70C-E0DE-431A-96F8-2B0963A5D28B}" sibTransId="{4F2F01DF-F216-4DEC-A91C-D15703350D90}"/>
    <dgm:cxn modelId="{BBBDB963-2093-471D-BEE3-CEA0F97E9E0C}" type="presOf" srcId="{91236D75-F352-440B-9C4A-BA08A0D37063}" destId="{D6D1BDBE-E18B-42B4-8671-6C5D166CBF80}" srcOrd="0" destOrd="0" presId="urn:microsoft.com/office/officeart/2018/2/layout/IconVerticalSolidList"/>
    <dgm:cxn modelId="{E4CAC766-A8DA-4C66-9C87-70534ABB08BC}" type="presOf" srcId="{1FE5D4F9-5A5E-4D5B-804D-CB042508C277}" destId="{99553F9D-BE70-4B23-BD00-7ECE195A8197}" srcOrd="0" destOrd="0" presId="urn:microsoft.com/office/officeart/2018/2/layout/IconVerticalSolidList"/>
    <dgm:cxn modelId="{C0FC2D73-3DED-44BD-890A-14110BA99ACC}" srcId="{4CAEF8B0-982B-449B-B968-055666053ABB}" destId="{91236D75-F352-440B-9C4A-BA08A0D37063}" srcOrd="2" destOrd="0" parTransId="{E65DF9F9-A4DB-4002-8945-3F143FEFEB42}" sibTransId="{01EA0F97-CD2E-4D13-B94A-98D3CC65E9E7}"/>
    <dgm:cxn modelId="{B6B894C4-AB05-4DA5-BFB4-BEF9E3CD81C3}" type="presOf" srcId="{5EC96535-92D2-4325-A39C-F1C246D9DC66}" destId="{3A5D22CF-88DF-4540-BE5E-EF270DEF7E1A}" srcOrd="0" destOrd="0" presId="urn:microsoft.com/office/officeart/2018/2/layout/IconVerticalSolidList"/>
    <dgm:cxn modelId="{6993A4D1-CA5B-4A41-AC74-0EF5F8ADD636}" srcId="{4CAEF8B0-982B-449B-B968-055666053ABB}" destId="{5EC96535-92D2-4325-A39C-F1C246D9DC66}" srcOrd="0" destOrd="0" parTransId="{CE32E23B-7700-4DA1-A0E2-F87F3C345118}" sibTransId="{7740D94E-7798-4867-B283-A354A32BEF0B}"/>
    <dgm:cxn modelId="{119591F8-5602-4989-B06A-A7A61D7ABFA5}" srcId="{4CAEF8B0-982B-449B-B968-055666053ABB}" destId="{1FE5D4F9-5A5E-4D5B-804D-CB042508C277}" srcOrd="1" destOrd="0" parTransId="{2DB8462E-D92D-4CCB-B3D5-697FFFEA7639}" sibTransId="{DF2A1C15-6EE4-47CE-B790-0379B0D1634E}"/>
    <dgm:cxn modelId="{4C667AF8-A464-4E23-ADF9-FFB85ECD7222}" type="presParOf" srcId="{6E860E01-9A5E-4142-AAC2-FF3064311E84}" destId="{F6349B22-56D1-4D67-A296-403CF47CD895}" srcOrd="0" destOrd="0" presId="urn:microsoft.com/office/officeart/2018/2/layout/IconVerticalSolidList"/>
    <dgm:cxn modelId="{66D4429B-6B84-4CD0-9EC6-0F8718AF00E7}" type="presParOf" srcId="{F6349B22-56D1-4D67-A296-403CF47CD895}" destId="{938588A3-3D82-437A-A44C-288FABAC101A}" srcOrd="0" destOrd="0" presId="urn:microsoft.com/office/officeart/2018/2/layout/IconVerticalSolidList"/>
    <dgm:cxn modelId="{D9337CD2-E2AD-4497-A881-929F51BD8140}" type="presParOf" srcId="{F6349B22-56D1-4D67-A296-403CF47CD895}" destId="{14F93191-5347-413F-962F-68C367951C98}" srcOrd="1" destOrd="0" presId="urn:microsoft.com/office/officeart/2018/2/layout/IconVerticalSolidList"/>
    <dgm:cxn modelId="{1751B162-9A3B-4A83-B222-E73368B47ECD}" type="presParOf" srcId="{F6349B22-56D1-4D67-A296-403CF47CD895}" destId="{1DB164B4-6B75-4B83-B64C-B089ECE9AF95}" srcOrd="2" destOrd="0" presId="urn:microsoft.com/office/officeart/2018/2/layout/IconVerticalSolidList"/>
    <dgm:cxn modelId="{A499DDCC-B904-4C64-9E8E-32D04AC936A1}" type="presParOf" srcId="{F6349B22-56D1-4D67-A296-403CF47CD895}" destId="{3A5D22CF-88DF-4540-BE5E-EF270DEF7E1A}" srcOrd="3" destOrd="0" presId="urn:microsoft.com/office/officeart/2018/2/layout/IconVerticalSolidList"/>
    <dgm:cxn modelId="{C1BCC6E7-6FEC-4B5D-9256-46328F917464}" type="presParOf" srcId="{6E860E01-9A5E-4142-AAC2-FF3064311E84}" destId="{A04A9520-D4D0-4AE4-A5E7-872E87E0FAF7}" srcOrd="1" destOrd="0" presId="urn:microsoft.com/office/officeart/2018/2/layout/IconVerticalSolidList"/>
    <dgm:cxn modelId="{55B02CC2-C921-4370-9981-56C470B40C7A}" type="presParOf" srcId="{6E860E01-9A5E-4142-AAC2-FF3064311E84}" destId="{F9CB4D17-6989-4857-912D-0352050788B4}" srcOrd="2" destOrd="0" presId="urn:microsoft.com/office/officeart/2018/2/layout/IconVerticalSolidList"/>
    <dgm:cxn modelId="{0AB1C2AD-2AA0-4870-9BAF-FB2EE10FB1AF}" type="presParOf" srcId="{F9CB4D17-6989-4857-912D-0352050788B4}" destId="{965CDA5B-DBE7-47E4-9C65-2C95A25E8974}" srcOrd="0" destOrd="0" presId="urn:microsoft.com/office/officeart/2018/2/layout/IconVerticalSolidList"/>
    <dgm:cxn modelId="{E2D581C7-BCD5-43B6-8E8F-11D1AC629507}" type="presParOf" srcId="{F9CB4D17-6989-4857-912D-0352050788B4}" destId="{C1A683BF-A41E-40F4-A4A6-133869FCD70D}" srcOrd="1" destOrd="0" presId="urn:microsoft.com/office/officeart/2018/2/layout/IconVerticalSolidList"/>
    <dgm:cxn modelId="{31C96403-CDEF-4449-8F3A-6D84690D64BA}" type="presParOf" srcId="{F9CB4D17-6989-4857-912D-0352050788B4}" destId="{0258DBA1-B2CF-47AA-B4EC-0FDA23F3907B}" srcOrd="2" destOrd="0" presId="urn:microsoft.com/office/officeart/2018/2/layout/IconVerticalSolidList"/>
    <dgm:cxn modelId="{4405FD99-E890-40E4-BAC9-D447C0A314D7}" type="presParOf" srcId="{F9CB4D17-6989-4857-912D-0352050788B4}" destId="{99553F9D-BE70-4B23-BD00-7ECE195A8197}" srcOrd="3" destOrd="0" presId="urn:microsoft.com/office/officeart/2018/2/layout/IconVerticalSolidList"/>
    <dgm:cxn modelId="{DE526B6A-11F2-40D9-AA62-AD08B29A743A}" type="presParOf" srcId="{6E860E01-9A5E-4142-AAC2-FF3064311E84}" destId="{5B6C1BB7-88D2-4294-BE57-689FC64F9F9A}" srcOrd="3" destOrd="0" presId="urn:microsoft.com/office/officeart/2018/2/layout/IconVerticalSolidList"/>
    <dgm:cxn modelId="{9D8F0B54-B504-4E0F-96DE-4E503BB91E0A}" type="presParOf" srcId="{6E860E01-9A5E-4142-AAC2-FF3064311E84}" destId="{CED95F39-1572-4A60-9B03-45AFFD6DD421}" srcOrd="4" destOrd="0" presId="urn:microsoft.com/office/officeart/2018/2/layout/IconVerticalSolidList"/>
    <dgm:cxn modelId="{8936D2B7-AE54-42A2-AAE2-B4F6362D689B}" type="presParOf" srcId="{CED95F39-1572-4A60-9B03-45AFFD6DD421}" destId="{79D46AD2-CDAB-4A7B-A349-80D78D1AB99A}" srcOrd="0" destOrd="0" presId="urn:microsoft.com/office/officeart/2018/2/layout/IconVerticalSolidList"/>
    <dgm:cxn modelId="{7DBBC385-1EAC-49E4-AD4A-8840B99D3EAE}" type="presParOf" srcId="{CED95F39-1572-4A60-9B03-45AFFD6DD421}" destId="{C50C7E4F-2071-4649-991A-A8A3C0CB329D}" srcOrd="1" destOrd="0" presId="urn:microsoft.com/office/officeart/2018/2/layout/IconVerticalSolidList"/>
    <dgm:cxn modelId="{240201C6-7D50-4305-A088-A15830EB4451}" type="presParOf" srcId="{CED95F39-1572-4A60-9B03-45AFFD6DD421}" destId="{660C492B-C97C-42F5-9657-DE4A8CA69847}" srcOrd="2" destOrd="0" presId="urn:microsoft.com/office/officeart/2018/2/layout/IconVerticalSolidList"/>
    <dgm:cxn modelId="{F557547B-7D57-476D-8418-AB0A32E6652B}" type="presParOf" srcId="{CED95F39-1572-4A60-9B03-45AFFD6DD421}" destId="{D6D1BDBE-E18B-42B4-8671-6C5D166CBF80}" srcOrd="3" destOrd="0" presId="urn:microsoft.com/office/officeart/2018/2/layout/IconVerticalSolidList"/>
    <dgm:cxn modelId="{9B4AB6D8-F2A3-40F5-B1E2-6B1E0D9203F8}" type="presParOf" srcId="{6E860E01-9A5E-4142-AAC2-FF3064311E84}" destId="{EB988874-2514-4477-B9FB-9A6269740376}" srcOrd="5" destOrd="0" presId="urn:microsoft.com/office/officeart/2018/2/layout/IconVerticalSolidList"/>
    <dgm:cxn modelId="{1ED22FA9-7F15-4721-B0EE-759592C94B37}" type="presParOf" srcId="{6E860E01-9A5E-4142-AAC2-FF3064311E84}" destId="{20A8F666-DA4E-4262-B7BE-DD7E7AA9D57C}" srcOrd="6" destOrd="0" presId="urn:microsoft.com/office/officeart/2018/2/layout/IconVerticalSolidList"/>
    <dgm:cxn modelId="{715F56EA-AC98-48AF-B32C-70D1A3753586}" type="presParOf" srcId="{20A8F666-DA4E-4262-B7BE-DD7E7AA9D57C}" destId="{042333ED-8EC5-46B5-BCB9-B80467F14579}" srcOrd="0" destOrd="0" presId="urn:microsoft.com/office/officeart/2018/2/layout/IconVerticalSolidList"/>
    <dgm:cxn modelId="{1165B7E9-9F05-46CC-86D0-87A57F45153C}" type="presParOf" srcId="{20A8F666-DA4E-4262-B7BE-DD7E7AA9D57C}" destId="{8AA5FA98-2AA2-4586-8A24-02364B9E96F0}" srcOrd="1" destOrd="0" presId="urn:microsoft.com/office/officeart/2018/2/layout/IconVerticalSolidList"/>
    <dgm:cxn modelId="{85DC6461-8042-4264-B7E1-AADC7925992E}" type="presParOf" srcId="{20A8F666-DA4E-4262-B7BE-DD7E7AA9D57C}" destId="{FC158A56-495A-45EC-9D31-43637A0D8E16}" srcOrd="2" destOrd="0" presId="urn:microsoft.com/office/officeart/2018/2/layout/IconVerticalSolidList"/>
    <dgm:cxn modelId="{CDE0CEC2-081F-4235-BDBF-44287A12E69F}" type="presParOf" srcId="{20A8F666-DA4E-4262-B7BE-DD7E7AA9D57C}" destId="{990836F4-6862-419C-AD5C-AED03256F48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8588A3-3D82-437A-A44C-288FABAC101A}">
      <dsp:nvSpPr>
        <dsp:cNvPr id="0" name=""/>
        <dsp:cNvSpPr/>
      </dsp:nvSpPr>
      <dsp:spPr>
        <a:xfrm>
          <a:off x="0" y="2484"/>
          <a:ext cx="12212126" cy="125914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F93191-5347-413F-962F-68C367951C98}">
      <dsp:nvSpPr>
        <dsp:cNvPr id="0" name=""/>
        <dsp:cNvSpPr/>
      </dsp:nvSpPr>
      <dsp:spPr>
        <a:xfrm>
          <a:off x="380892" y="285792"/>
          <a:ext cx="692531" cy="69253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5D22CF-88DF-4540-BE5E-EF270DEF7E1A}">
      <dsp:nvSpPr>
        <dsp:cNvPr id="0" name=""/>
        <dsp:cNvSpPr/>
      </dsp:nvSpPr>
      <dsp:spPr>
        <a:xfrm>
          <a:off x="1454315" y="2484"/>
          <a:ext cx="10757810" cy="1259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260" tIns="133260" rIns="133260" bIns="133260" numCol="1" spcCol="1270" anchor="ctr" anchorCtr="0">
          <a:noAutofit/>
        </a:bodyPr>
        <a:lstStyle/>
        <a:p>
          <a:pPr marL="0" lvl="0" indent="0" algn="l" defTabSz="977900">
            <a:lnSpc>
              <a:spcPct val="100000"/>
            </a:lnSpc>
            <a:spcBef>
              <a:spcPct val="0"/>
            </a:spcBef>
            <a:spcAft>
              <a:spcPct val="35000"/>
            </a:spcAft>
            <a:buNone/>
          </a:pPr>
          <a:r>
            <a:rPr lang="en-US" sz="2200" b="0" kern="1200"/>
            <a:t>This analytical tool will respond to questions such as</a:t>
          </a:r>
          <a:r>
            <a:rPr lang="en-US" sz="2200" b="0" kern="1200">
              <a:latin typeface="Walbaum Display Light"/>
            </a:rPr>
            <a:t>: </a:t>
          </a:r>
          <a:endParaRPr lang="en-US" sz="2200" b="0" kern="1200"/>
        </a:p>
      </dsp:txBody>
      <dsp:txXfrm>
        <a:off x="1454315" y="2484"/>
        <a:ext cx="10757810" cy="1259148"/>
      </dsp:txXfrm>
    </dsp:sp>
    <dsp:sp modelId="{965CDA5B-DBE7-47E4-9C65-2C95A25E8974}">
      <dsp:nvSpPr>
        <dsp:cNvPr id="0" name=""/>
        <dsp:cNvSpPr/>
      </dsp:nvSpPr>
      <dsp:spPr>
        <a:xfrm>
          <a:off x="0" y="1576419"/>
          <a:ext cx="12212126" cy="125914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A683BF-A41E-40F4-A4A6-133869FCD70D}">
      <dsp:nvSpPr>
        <dsp:cNvPr id="0" name=""/>
        <dsp:cNvSpPr/>
      </dsp:nvSpPr>
      <dsp:spPr>
        <a:xfrm>
          <a:off x="380892" y="1859727"/>
          <a:ext cx="692531" cy="69253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553F9D-BE70-4B23-BD00-7ECE195A8197}">
      <dsp:nvSpPr>
        <dsp:cNvPr id="0" name=""/>
        <dsp:cNvSpPr/>
      </dsp:nvSpPr>
      <dsp:spPr>
        <a:xfrm>
          <a:off x="1454315" y="1576419"/>
          <a:ext cx="10757810" cy="1259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260" tIns="133260" rIns="133260" bIns="133260" numCol="1" spcCol="1270" anchor="ctr" anchorCtr="0">
          <a:noAutofit/>
        </a:bodyPr>
        <a:lstStyle/>
        <a:p>
          <a:pPr marL="0" lvl="0" indent="0" algn="l" defTabSz="977900">
            <a:lnSpc>
              <a:spcPct val="100000"/>
            </a:lnSpc>
            <a:spcBef>
              <a:spcPct val="0"/>
            </a:spcBef>
            <a:spcAft>
              <a:spcPct val="35000"/>
            </a:spcAft>
            <a:buNone/>
          </a:pPr>
          <a:r>
            <a:rPr lang="en-US" sz="2200" b="0" kern="1200"/>
            <a:t>"What has happened?" (Descriptive analytics),</a:t>
          </a:r>
        </a:p>
      </dsp:txBody>
      <dsp:txXfrm>
        <a:off x="1454315" y="1576419"/>
        <a:ext cx="10757810" cy="1259148"/>
      </dsp:txXfrm>
    </dsp:sp>
    <dsp:sp modelId="{79D46AD2-CDAB-4A7B-A349-80D78D1AB99A}">
      <dsp:nvSpPr>
        <dsp:cNvPr id="0" name=""/>
        <dsp:cNvSpPr/>
      </dsp:nvSpPr>
      <dsp:spPr>
        <a:xfrm>
          <a:off x="0" y="3150354"/>
          <a:ext cx="12212126" cy="125914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0C7E4F-2071-4649-991A-A8A3C0CB329D}">
      <dsp:nvSpPr>
        <dsp:cNvPr id="0" name=""/>
        <dsp:cNvSpPr/>
      </dsp:nvSpPr>
      <dsp:spPr>
        <a:xfrm>
          <a:off x="380892" y="3433662"/>
          <a:ext cx="692531" cy="69253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D1BDBE-E18B-42B4-8671-6C5D166CBF80}">
      <dsp:nvSpPr>
        <dsp:cNvPr id="0" name=""/>
        <dsp:cNvSpPr/>
      </dsp:nvSpPr>
      <dsp:spPr>
        <a:xfrm>
          <a:off x="1454315" y="3150354"/>
          <a:ext cx="10757810" cy="1259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260" tIns="133260" rIns="133260" bIns="133260" numCol="1" spcCol="1270" anchor="ctr" anchorCtr="0">
          <a:noAutofit/>
        </a:bodyPr>
        <a:lstStyle/>
        <a:p>
          <a:pPr marL="0" lvl="0" indent="0" algn="l" defTabSz="977900">
            <a:lnSpc>
              <a:spcPct val="100000"/>
            </a:lnSpc>
            <a:spcBef>
              <a:spcPct val="0"/>
            </a:spcBef>
            <a:spcAft>
              <a:spcPct val="35000"/>
            </a:spcAft>
            <a:buNone/>
          </a:pPr>
          <a:r>
            <a:rPr lang="en-US" sz="2200" b="0" kern="1200"/>
            <a:t>"What could happen?" (Predictive analytics), and </a:t>
          </a:r>
        </a:p>
      </dsp:txBody>
      <dsp:txXfrm>
        <a:off x="1454315" y="3150354"/>
        <a:ext cx="10757810" cy="1259148"/>
      </dsp:txXfrm>
    </dsp:sp>
    <dsp:sp modelId="{042333ED-8EC5-46B5-BCB9-B80467F14579}">
      <dsp:nvSpPr>
        <dsp:cNvPr id="0" name=""/>
        <dsp:cNvSpPr/>
      </dsp:nvSpPr>
      <dsp:spPr>
        <a:xfrm>
          <a:off x="0" y="4724289"/>
          <a:ext cx="12212126" cy="125914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A5FA98-2AA2-4586-8A24-02364B9E96F0}">
      <dsp:nvSpPr>
        <dsp:cNvPr id="0" name=""/>
        <dsp:cNvSpPr/>
      </dsp:nvSpPr>
      <dsp:spPr>
        <a:xfrm>
          <a:off x="380892" y="5007597"/>
          <a:ext cx="692531" cy="69253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0836F4-6862-419C-AD5C-AED03256F48E}">
      <dsp:nvSpPr>
        <dsp:cNvPr id="0" name=""/>
        <dsp:cNvSpPr/>
      </dsp:nvSpPr>
      <dsp:spPr>
        <a:xfrm>
          <a:off x="1454315" y="4724289"/>
          <a:ext cx="10757810" cy="1259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260" tIns="133260" rIns="133260" bIns="133260" numCol="1" spcCol="1270" anchor="ctr" anchorCtr="0">
          <a:noAutofit/>
        </a:bodyPr>
        <a:lstStyle/>
        <a:p>
          <a:pPr marL="0" lvl="0" indent="0" algn="l" defTabSz="977900">
            <a:lnSpc>
              <a:spcPct val="100000"/>
            </a:lnSpc>
            <a:spcBef>
              <a:spcPct val="0"/>
            </a:spcBef>
            <a:spcAft>
              <a:spcPct val="35000"/>
            </a:spcAft>
            <a:buNone/>
          </a:pPr>
          <a:r>
            <a:rPr lang="en-US" sz="2200" b="0" kern="1200"/>
            <a:t>"What should we do?" (Prescriptive analytics).</a:t>
          </a:r>
        </a:p>
      </dsp:txBody>
      <dsp:txXfrm>
        <a:off x="1454315" y="4724289"/>
        <a:ext cx="10757810" cy="125914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dirty="0"/>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11EAACC7-3B3F-47D1-959A-EF58926E955E}" type="datetimeFigureOut">
              <a:rPr lang="en-US" smtClean="0"/>
              <a:t>11/20/2022</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976800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11EAACC7-3B3F-47D1-959A-EF58926E955E}" type="datetimeFigureOut">
              <a:rPr lang="en-US" smtClean="0"/>
              <a:t>11/20/2022</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594879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11EAACC7-3B3F-47D1-959A-EF58926E955E}" type="datetimeFigureOut">
              <a:rPr lang="en-US" smtClean="0"/>
              <a:t>11/20/2022</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493035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11EAACC7-3B3F-47D1-959A-EF58926E955E}" type="datetimeFigureOut">
              <a:rPr lang="en-US" smtClean="0"/>
              <a:t>11/20/2022</a:t>
            </a:fld>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44731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11EAACC7-3B3F-47D1-959A-EF58926E955E}" type="datetimeFigureOut">
              <a:rPr lang="en-US" smtClean="0"/>
              <a:t>11/20/2022</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734777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11EAACC7-3B3F-47D1-959A-EF58926E955E}" type="datetimeFigureOut">
              <a:rPr lang="en-US" smtClean="0"/>
              <a:t>11/20/2022</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549715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11EAACC7-3B3F-47D1-959A-EF58926E955E}" type="datetimeFigureOut">
              <a:rPr lang="en-US" smtClean="0"/>
              <a:t>11/20/2022</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937885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11EAACC7-3B3F-47D1-959A-EF58926E955E}" type="datetimeFigureOut">
              <a:rPr lang="en-US" smtClean="0"/>
              <a:t>11/20/2022</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6360093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11EAACC7-3B3F-47D1-959A-EF58926E955E}" type="datetimeFigureOut">
              <a:rPr lang="en-US" smtClean="0"/>
              <a:t>11/20/2022</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065954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11EAACC7-3B3F-47D1-959A-EF58926E955E}" type="datetimeFigureOut">
              <a:rPr lang="en-US" smtClean="0"/>
              <a:t>11/20/2022</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060218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11EAACC7-3B3F-47D1-959A-EF58926E955E}" type="datetimeFigureOut">
              <a:rPr lang="en-US" smtClean="0"/>
              <a:t>11/20/2022</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939269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11EAACC7-3B3F-47D1-959A-EF58926E955E}" type="datetimeFigureOut">
              <a:rPr lang="en-US" smtClean="0"/>
              <a:t>11/20/2022</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dirty="0"/>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a:t>
            </a:fld>
            <a:endParaRPr lang="en-US"/>
          </a:p>
        </p:txBody>
      </p:sp>
    </p:spTree>
    <p:extLst>
      <p:ext uri="{BB962C8B-B14F-4D97-AF65-F5344CB8AC3E}">
        <p14:creationId xmlns:p14="http://schemas.microsoft.com/office/powerpoint/2010/main" val="112753283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74" r:id="rId4"/>
    <p:sldLayoutId id="2147483675" r:id="rId5"/>
    <p:sldLayoutId id="2147483680" r:id="rId6"/>
    <p:sldLayoutId id="2147483676" r:id="rId7"/>
    <p:sldLayoutId id="2147483677" r:id="rId8"/>
    <p:sldLayoutId id="2147483678" r:id="rId9"/>
    <p:sldLayoutId id="2147483679" r:id="rId10"/>
    <p:sldLayoutId id="2147483681" r:id="rId11"/>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hyperlink" Target="https://ru.bmstu.wiki/HDFS_(Hadoop_Distributed_Filesystem)" TargetMode="External"/><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A221245A-B93D-45A8-B0FA-EC2AEE26E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3" descr="101010 data lines to infinity">
            <a:extLst>
              <a:ext uri="{FF2B5EF4-FFF2-40B4-BE49-F238E27FC236}">
                <a16:creationId xmlns:a16="http://schemas.microsoft.com/office/drawing/2014/main" id="{53B33F1B-D24B-C88D-B408-64B68D9A9F90}"/>
              </a:ext>
            </a:extLst>
          </p:cNvPr>
          <p:cNvPicPr>
            <a:picLocks noChangeAspect="1"/>
          </p:cNvPicPr>
          <p:nvPr/>
        </p:nvPicPr>
        <p:blipFill rotWithShape="1">
          <a:blip r:embed="rId2"/>
          <a:srcRect t="13127"/>
          <a:stretch/>
        </p:blipFill>
        <p:spPr>
          <a:xfrm>
            <a:off x="20" y="10"/>
            <a:ext cx="12191979" cy="6857989"/>
          </a:xfrm>
          <a:prstGeom prst="rect">
            <a:avLst/>
          </a:prstGeom>
        </p:spPr>
      </p:pic>
      <p:sp>
        <p:nvSpPr>
          <p:cNvPr id="42" name="Rectangle 41">
            <a:extLst>
              <a:ext uri="{FF2B5EF4-FFF2-40B4-BE49-F238E27FC236}">
                <a16:creationId xmlns:a16="http://schemas.microsoft.com/office/drawing/2014/main" id="{A60A95D1-194E-4E4E-8C67-30F91F8E7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0"/>
            <a:ext cx="8521995" cy="6858000"/>
          </a:xfrm>
          <a:prstGeom prst="rect">
            <a:avLst/>
          </a:prstGeom>
          <a:gradFill>
            <a:gsLst>
              <a:gs pos="58000">
                <a:srgbClr val="000000">
                  <a:alpha val="30000"/>
                </a:srgbClr>
              </a:gs>
              <a:gs pos="33000">
                <a:srgbClr val="000000">
                  <a:alpha val="20000"/>
                </a:srgbClr>
              </a:gs>
              <a:gs pos="0">
                <a:srgbClr val="000000">
                  <a:alpha val="0"/>
                </a:srgbClr>
              </a:gs>
              <a:gs pos="100000">
                <a:srgbClr val="000000">
                  <a:alpha val="3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1651240" y="123915"/>
            <a:ext cx="6515100" cy="3202921"/>
          </a:xfrm>
        </p:spPr>
        <p:txBody>
          <a:bodyPr>
            <a:normAutofit/>
          </a:bodyPr>
          <a:lstStyle/>
          <a:p>
            <a:pPr algn="l"/>
            <a:r>
              <a:rPr lang="en-US">
                <a:solidFill>
                  <a:srgbClr val="FFFFFF"/>
                </a:solidFill>
                <a:cs typeface="Calibri Light"/>
              </a:rPr>
              <a:t>Big Data</a:t>
            </a:r>
            <a:endParaRPr lang="en-US">
              <a:solidFill>
                <a:srgbClr val="FFFFFF"/>
              </a:solidFill>
            </a:endParaRPr>
          </a:p>
        </p:txBody>
      </p:sp>
      <p:sp>
        <p:nvSpPr>
          <p:cNvPr id="3" name="Subtitle 2"/>
          <p:cNvSpPr>
            <a:spLocks noGrp="1"/>
          </p:cNvSpPr>
          <p:nvPr>
            <p:ph type="subTitle" idx="1"/>
          </p:nvPr>
        </p:nvSpPr>
        <p:spPr>
          <a:xfrm>
            <a:off x="1104900" y="4464424"/>
            <a:ext cx="5208493" cy="1057834"/>
          </a:xfrm>
        </p:spPr>
        <p:txBody>
          <a:bodyPr vert="horz" lIns="91440" tIns="45720" rIns="91440" bIns="45720" rtlCol="0">
            <a:normAutofit/>
          </a:bodyPr>
          <a:lstStyle/>
          <a:p>
            <a:pPr algn="l"/>
            <a:r>
              <a:rPr lang="en-US">
                <a:solidFill>
                  <a:srgbClr val="FFFFFF"/>
                </a:solidFill>
                <a:cs typeface="Calibri"/>
              </a:rPr>
              <a:t>Presented by:</a:t>
            </a:r>
          </a:p>
          <a:p>
            <a:pPr algn="l"/>
            <a:r>
              <a:rPr lang="en-US">
                <a:solidFill>
                  <a:srgbClr val="FFFFFF"/>
                </a:solidFill>
                <a:cs typeface="Calibri"/>
              </a:rPr>
              <a:t>Joanna Marie Diaz</a:t>
            </a:r>
          </a:p>
        </p:txBody>
      </p:sp>
      <p:cxnSp>
        <p:nvCxnSpPr>
          <p:cNvPr id="44" name="Straight Connector 43">
            <a:extLst>
              <a:ext uri="{FF2B5EF4-FFF2-40B4-BE49-F238E27FC236}">
                <a16:creationId xmlns:a16="http://schemas.microsoft.com/office/drawing/2014/main" id="{64C0A835-9AC9-4D0F-A529-BE4789E126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39206" y="3065930"/>
            <a:ext cx="2852793" cy="37977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CF67ECC-797A-4CA0-87E3-3604664986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172700" y="0"/>
            <a:ext cx="1358310"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572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1000"/>
                                  </p:stCondLst>
                                  <p:childTnLst>
                                    <p:animScale>
                                      <p:cBhvr>
                                        <p:cTn id="6" dur="2000" fill="hold"/>
                                        <p:tgtEl>
                                          <p:spTgt spid="2"/>
                                        </p:tgtEl>
                                      </p:cBhvr>
                                      <p:by x="150000" y="150000"/>
                                    </p:animScale>
                                  </p:childTnLst>
                                </p:cTn>
                              </p:par>
                              <p:par>
                                <p:cTn id="7" presetID="3" presetClass="entr" presetSubtype="10" fill="hold" grpId="0" nodeType="withEffect">
                                  <p:stCondLst>
                                    <p:cond delay="1500"/>
                                  </p:stCondLst>
                                  <p:childTnLst>
                                    <p:set>
                                      <p:cBhvr>
                                        <p:cTn id="8" dur="1" fill="hold">
                                          <p:stCondLst>
                                            <p:cond delay="0"/>
                                          </p:stCondLst>
                                        </p:cTn>
                                        <p:tgtEl>
                                          <p:spTgt spid="3">
                                            <p:txEl>
                                              <p:pRg st="0" end="0"/>
                                            </p:txEl>
                                          </p:spTgt>
                                        </p:tgtEl>
                                        <p:attrNameLst>
                                          <p:attrName>style.visibility</p:attrName>
                                        </p:attrNameLst>
                                      </p:cBhvr>
                                      <p:to>
                                        <p:strVal val="visible"/>
                                      </p:to>
                                    </p:set>
                                    <p:animEffect transition="in" filter="blinds(horizontal)">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grpId="0" nodeType="clickEffect">
                                  <p:stCondLst>
                                    <p:cond delay="150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blinds(horizontal)">
                                      <p:cBhvr>
                                        <p:cTn id="14"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dur="indefinite" nodeType="mainSeq"/>
              <p:prevCondLst>
                <p:cond evt="onPrev" delay="0">
                  <p:tgtEl>
                    <p:sldTgt/>
                  </p:tgtEl>
                </p:cond>
              </p:prevCondLst>
              <p:nextCondLst>
                <p:cond evt="onNext" delay="0">
                  <p:tgtEl>
                    <p:sldTgt/>
                  </p:tgtEl>
                </p:cond>
              </p:nextCondLst>
            </p:seq>
            <p:seq concurrent="1" nextAc="seek">
              <p:cTn id="16" dur="indefinite" nodeType="mainSeq"/>
              <p:prevCondLst>
                <p:cond evt="onPrev" delay="0">
                  <p:tgtEl>
                    <p:sldTgt/>
                  </p:tgtEl>
                </p:cond>
              </p:prevCondLst>
              <p:nextCondLst>
                <p:cond evt="onNext" delay="0">
                  <p:tgtEl>
                    <p:sldTgt/>
                  </p:tgtEl>
                </p:cond>
              </p:nextCondLst>
            </p:seq>
            <p:seq concurrent="1" nextAc="seek">
              <p:cTn id="17" dur="indefinite" nodeType="mainSeq"/>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E55C00-D50A-659F-2579-7FB311951E42}"/>
              </a:ext>
            </a:extLst>
          </p:cNvPr>
          <p:cNvSpPr>
            <a:spLocks noGrp="1"/>
          </p:cNvSpPr>
          <p:nvPr>
            <p:ph type="body" idx="1"/>
          </p:nvPr>
        </p:nvSpPr>
        <p:spPr>
          <a:xfrm>
            <a:off x="831850" y="1196407"/>
            <a:ext cx="10515600" cy="4893243"/>
          </a:xfrm>
        </p:spPr>
        <p:txBody>
          <a:bodyPr vert="horz" lIns="91440" tIns="45720" rIns="91440" bIns="45720" rtlCol="0" anchor="t">
            <a:normAutofit lnSpcReduction="10000"/>
          </a:bodyPr>
          <a:lstStyle/>
          <a:p>
            <a:r>
              <a:rPr lang="en-US" sz="4000" dirty="0"/>
              <a:t>The unstoppable accumulation of data will be chaos and never be of value unless it will be controlled and analyzed. Analytics application will certify the refined exploitation of the escalating volumes of data for diverse versions of business purposes, not only for yielding simple data-driven insight but also for a precise visual assumption of future trends and events (</a:t>
            </a:r>
            <a:r>
              <a:rPr lang="en-US" sz="4000" dirty="0" err="1">
                <a:ea typeface="+mn-lt"/>
                <a:cs typeface="+mn-lt"/>
              </a:rPr>
              <a:t>Sedkaoui</a:t>
            </a:r>
            <a:r>
              <a:rPr lang="en-US" sz="4000" dirty="0">
                <a:ea typeface="+mn-lt"/>
                <a:cs typeface="+mn-lt"/>
              </a:rPr>
              <a:t>, 2018</a:t>
            </a:r>
            <a:r>
              <a:rPr lang="en-US" sz="4000" dirty="0"/>
              <a:t>).</a:t>
            </a:r>
            <a:endParaRPr lang="en-US" dirty="0"/>
          </a:p>
        </p:txBody>
      </p:sp>
    </p:spTree>
    <p:extLst>
      <p:ext uri="{BB962C8B-B14F-4D97-AF65-F5344CB8AC3E}">
        <p14:creationId xmlns:p14="http://schemas.microsoft.com/office/powerpoint/2010/main" val="3362187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ext Placeholder 2">
            <a:extLst>
              <a:ext uri="{FF2B5EF4-FFF2-40B4-BE49-F238E27FC236}">
                <a16:creationId xmlns:a16="http://schemas.microsoft.com/office/drawing/2014/main" id="{1389E4C3-7BFC-8684-BB74-FD09D8FA2C13}"/>
              </a:ext>
            </a:extLst>
          </p:cNvPr>
          <p:cNvGraphicFramePr/>
          <p:nvPr>
            <p:extLst>
              <p:ext uri="{D42A27DB-BD31-4B8C-83A1-F6EECF244321}">
                <p14:modId xmlns:p14="http://schemas.microsoft.com/office/powerpoint/2010/main" val="2137043604"/>
              </p:ext>
            </p:extLst>
          </p:nvPr>
        </p:nvGraphicFramePr>
        <p:xfrm>
          <a:off x="-2036" y="376897"/>
          <a:ext cx="12212126" cy="59859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46619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graphicEl>
                                              <a:dgm id="{938588A3-3D82-437A-A44C-288FABAC101A}"/>
                                            </p:graphicEl>
                                          </p:spTgt>
                                        </p:tgtEl>
                                        <p:attrNameLst>
                                          <p:attrName>style.visibility</p:attrName>
                                        </p:attrNameLst>
                                      </p:cBhvr>
                                      <p:to>
                                        <p:strVal val="visible"/>
                                      </p:to>
                                    </p:set>
                                    <p:animEffect transition="in" filter="checkerboard(across)">
                                      <p:cBhvr>
                                        <p:cTn id="7" dur="500"/>
                                        <p:tgtEl>
                                          <p:spTgt spid="7">
                                            <p:graphicEl>
                                              <a:dgm id="{938588A3-3D82-437A-A44C-288FABAC101A}"/>
                                            </p:graphicEl>
                                          </p:spTgt>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7">
                                            <p:graphicEl>
                                              <a:dgm id="{14F93191-5347-413F-962F-68C367951C98}"/>
                                            </p:graphicEl>
                                          </p:spTgt>
                                        </p:tgtEl>
                                        <p:attrNameLst>
                                          <p:attrName>style.visibility</p:attrName>
                                        </p:attrNameLst>
                                      </p:cBhvr>
                                      <p:to>
                                        <p:strVal val="visible"/>
                                      </p:to>
                                    </p:set>
                                    <p:animEffect transition="in" filter="checkerboard(across)">
                                      <p:cBhvr>
                                        <p:cTn id="10" dur="500"/>
                                        <p:tgtEl>
                                          <p:spTgt spid="7">
                                            <p:graphicEl>
                                              <a:dgm id="{14F93191-5347-413F-962F-68C367951C98}"/>
                                            </p:graphicEl>
                                          </p:spTgt>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7">
                                            <p:graphicEl>
                                              <a:dgm id="{3A5D22CF-88DF-4540-BE5E-EF270DEF7E1A}"/>
                                            </p:graphicEl>
                                          </p:spTgt>
                                        </p:tgtEl>
                                        <p:attrNameLst>
                                          <p:attrName>style.visibility</p:attrName>
                                        </p:attrNameLst>
                                      </p:cBhvr>
                                      <p:to>
                                        <p:strVal val="visible"/>
                                      </p:to>
                                    </p:set>
                                    <p:animEffect transition="in" filter="checkerboard(across)">
                                      <p:cBhvr>
                                        <p:cTn id="13" dur="500"/>
                                        <p:tgtEl>
                                          <p:spTgt spid="7">
                                            <p:graphicEl>
                                              <a:dgm id="{3A5D22CF-88DF-4540-BE5E-EF270DEF7E1A}"/>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7">
                                            <p:graphicEl>
                                              <a:dgm id="{C1A683BF-A41E-40F4-A4A6-133869FCD70D}"/>
                                            </p:graphicEl>
                                          </p:spTgt>
                                        </p:tgtEl>
                                        <p:attrNameLst>
                                          <p:attrName>style.visibility</p:attrName>
                                        </p:attrNameLst>
                                      </p:cBhvr>
                                      <p:to>
                                        <p:strVal val="visible"/>
                                      </p:to>
                                    </p:set>
                                    <p:animEffect transition="in" filter="checkerboard(across)">
                                      <p:cBhvr>
                                        <p:cTn id="18" dur="500"/>
                                        <p:tgtEl>
                                          <p:spTgt spid="7">
                                            <p:graphicEl>
                                              <a:dgm id="{C1A683BF-A41E-40F4-A4A6-133869FCD70D}"/>
                                            </p:graphicEl>
                                          </p:spTgt>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7">
                                            <p:graphicEl>
                                              <a:dgm id="{965CDA5B-DBE7-47E4-9C65-2C95A25E8974}"/>
                                            </p:graphicEl>
                                          </p:spTgt>
                                        </p:tgtEl>
                                        <p:attrNameLst>
                                          <p:attrName>style.visibility</p:attrName>
                                        </p:attrNameLst>
                                      </p:cBhvr>
                                      <p:to>
                                        <p:strVal val="visible"/>
                                      </p:to>
                                    </p:set>
                                    <p:animEffect transition="in" filter="checkerboard(across)">
                                      <p:cBhvr>
                                        <p:cTn id="21" dur="500"/>
                                        <p:tgtEl>
                                          <p:spTgt spid="7">
                                            <p:graphicEl>
                                              <a:dgm id="{965CDA5B-DBE7-47E4-9C65-2C95A25E8974}"/>
                                            </p:graphicEl>
                                          </p:spTgt>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7">
                                            <p:graphicEl>
                                              <a:dgm id="{99553F9D-BE70-4B23-BD00-7ECE195A8197}"/>
                                            </p:graphicEl>
                                          </p:spTgt>
                                        </p:tgtEl>
                                        <p:attrNameLst>
                                          <p:attrName>style.visibility</p:attrName>
                                        </p:attrNameLst>
                                      </p:cBhvr>
                                      <p:to>
                                        <p:strVal val="visible"/>
                                      </p:to>
                                    </p:set>
                                    <p:animEffect transition="in" filter="checkerboard(across)">
                                      <p:cBhvr>
                                        <p:cTn id="24" dur="500"/>
                                        <p:tgtEl>
                                          <p:spTgt spid="7">
                                            <p:graphicEl>
                                              <a:dgm id="{99553F9D-BE70-4B23-BD00-7ECE195A8197}"/>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5" presetClass="entr" presetSubtype="10" fill="hold" grpId="0" nodeType="clickEffect">
                                  <p:stCondLst>
                                    <p:cond delay="0"/>
                                  </p:stCondLst>
                                  <p:childTnLst>
                                    <p:set>
                                      <p:cBhvr>
                                        <p:cTn id="28" dur="1" fill="hold">
                                          <p:stCondLst>
                                            <p:cond delay="0"/>
                                          </p:stCondLst>
                                        </p:cTn>
                                        <p:tgtEl>
                                          <p:spTgt spid="7">
                                            <p:graphicEl>
                                              <a:dgm id="{79D46AD2-CDAB-4A7B-A349-80D78D1AB99A}"/>
                                            </p:graphicEl>
                                          </p:spTgt>
                                        </p:tgtEl>
                                        <p:attrNameLst>
                                          <p:attrName>style.visibility</p:attrName>
                                        </p:attrNameLst>
                                      </p:cBhvr>
                                      <p:to>
                                        <p:strVal val="visible"/>
                                      </p:to>
                                    </p:set>
                                    <p:animEffect transition="in" filter="checkerboard(across)">
                                      <p:cBhvr>
                                        <p:cTn id="29" dur="500"/>
                                        <p:tgtEl>
                                          <p:spTgt spid="7">
                                            <p:graphicEl>
                                              <a:dgm id="{79D46AD2-CDAB-4A7B-A349-80D78D1AB99A}"/>
                                            </p:graphicEl>
                                          </p:spTgt>
                                        </p:tgtEl>
                                      </p:cBhvr>
                                    </p:animEffect>
                                  </p:childTnLst>
                                </p:cTn>
                              </p:par>
                              <p:par>
                                <p:cTn id="30" presetID="5" presetClass="entr" presetSubtype="10" fill="hold" grpId="0" nodeType="withEffect">
                                  <p:stCondLst>
                                    <p:cond delay="0"/>
                                  </p:stCondLst>
                                  <p:childTnLst>
                                    <p:set>
                                      <p:cBhvr>
                                        <p:cTn id="31" dur="1" fill="hold">
                                          <p:stCondLst>
                                            <p:cond delay="0"/>
                                          </p:stCondLst>
                                        </p:cTn>
                                        <p:tgtEl>
                                          <p:spTgt spid="7">
                                            <p:graphicEl>
                                              <a:dgm id="{C50C7E4F-2071-4649-991A-A8A3C0CB329D}"/>
                                            </p:graphicEl>
                                          </p:spTgt>
                                        </p:tgtEl>
                                        <p:attrNameLst>
                                          <p:attrName>style.visibility</p:attrName>
                                        </p:attrNameLst>
                                      </p:cBhvr>
                                      <p:to>
                                        <p:strVal val="visible"/>
                                      </p:to>
                                    </p:set>
                                    <p:animEffect transition="in" filter="checkerboard(across)">
                                      <p:cBhvr>
                                        <p:cTn id="32" dur="500"/>
                                        <p:tgtEl>
                                          <p:spTgt spid="7">
                                            <p:graphicEl>
                                              <a:dgm id="{C50C7E4F-2071-4649-991A-A8A3C0CB329D}"/>
                                            </p:graphicEl>
                                          </p:spTgt>
                                        </p:tgtEl>
                                      </p:cBhvr>
                                    </p:animEffect>
                                  </p:childTnLst>
                                </p:cTn>
                              </p:par>
                              <p:par>
                                <p:cTn id="33" presetID="5" presetClass="entr" presetSubtype="10" fill="hold" grpId="0" nodeType="withEffect">
                                  <p:stCondLst>
                                    <p:cond delay="0"/>
                                  </p:stCondLst>
                                  <p:childTnLst>
                                    <p:set>
                                      <p:cBhvr>
                                        <p:cTn id="34" dur="1" fill="hold">
                                          <p:stCondLst>
                                            <p:cond delay="0"/>
                                          </p:stCondLst>
                                        </p:cTn>
                                        <p:tgtEl>
                                          <p:spTgt spid="7">
                                            <p:graphicEl>
                                              <a:dgm id="{D6D1BDBE-E18B-42B4-8671-6C5D166CBF80}"/>
                                            </p:graphicEl>
                                          </p:spTgt>
                                        </p:tgtEl>
                                        <p:attrNameLst>
                                          <p:attrName>style.visibility</p:attrName>
                                        </p:attrNameLst>
                                      </p:cBhvr>
                                      <p:to>
                                        <p:strVal val="visible"/>
                                      </p:to>
                                    </p:set>
                                    <p:animEffect transition="in" filter="checkerboard(across)">
                                      <p:cBhvr>
                                        <p:cTn id="35" dur="500"/>
                                        <p:tgtEl>
                                          <p:spTgt spid="7">
                                            <p:graphicEl>
                                              <a:dgm id="{D6D1BDBE-E18B-42B4-8671-6C5D166CBF80}"/>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5" presetClass="entr" presetSubtype="10" fill="hold" grpId="0" nodeType="clickEffect">
                                  <p:stCondLst>
                                    <p:cond delay="0"/>
                                  </p:stCondLst>
                                  <p:childTnLst>
                                    <p:set>
                                      <p:cBhvr>
                                        <p:cTn id="39" dur="1" fill="hold">
                                          <p:stCondLst>
                                            <p:cond delay="0"/>
                                          </p:stCondLst>
                                        </p:cTn>
                                        <p:tgtEl>
                                          <p:spTgt spid="7">
                                            <p:graphicEl>
                                              <a:dgm id="{8AA5FA98-2AA2-4586-8A24-02364B9E96F0}"/>
                                            </p:graphicEl>
                                          </p:spTgt>
                                        </p:tgtEl>
                                        <p:attrNameLst>
                                          <p:attrName>style.visibility</p:attrName>
                                        </p:attrNameLst>
                                      </p:cBhvr>
                                      <p:to>
                                        <p:strVal val="visible"/>
                                      </p:to>
                                    </p:set>
                                    <p:animEffect transition="in" filter="checkerboard(across)">
                                      <p:cBhvr>
                                        <p:cTn id="40" dur="500"/>
                                        <p:tgtEl>
                                          <p:spTgt spid="7">
                                            <p:graphicEl>
                                              <a:dgm id="{8AA5FA98-2AA2-4586-8A24-02364B9E96F0}"/>
                                            </p:graphicEl>
                                          </p:spTgt>
                                        </p:tgtEl>
                                      </p:cBhvr>
                                    </p:animEffect>
                                  </p:childTnLst>
                                </p:cTn>
                              </p:par>
                              <p:par>
                                <p:cTn id="41" presetID="5" presetClass="entr" presetSubtype="10" fill="hold" grpId="0" nodeType="withEffect">
                                  <p:stCondLst>
                                    <p:cond delay="0"/>
                                  </p:stCondLst>
                                  <p:childTnLst>
                                    <p:set>
                                      <p:cBhvr>
                                        <p:cTn id="42" dur="1" fill="hold">
                                          <p:stCondLst>
                                            <p:cond delay="0"/>
                                          </p:stCondLst>
                                        </p:cTn>
                                        <p:tgtEl>
                                          <p:spTgt spid="7">
                                            <p:graphicEl>
                                              <a:dgm id="{042333ED-8EC5-46B5-BCB9-B80467F14579}"/>
                                            </p:graphicEl>
                                          </p:spTgt>
                                        </p:tgtEl>
                                        <p:attrNameLst>
                                          <p:attrName>style.visibility</p:attrName>
                                        </p:attrNameLst>
                                      </p:cBhvr>
                                      <p:to>
                                        <p:strVal val="visible"/>
                                      </p:to>
                                    </p:set>
                                    <p:animEffect transition="in" filter="checkerboard(across)">
                                      <p:cBhvr>
                                        <p:cTn id="43" dur="500"/>
                                        <p:tgtEl>
                                          <p:spTgt spid="7">
                                            <p:graphicEl>
                                              <a:dgm id="{042333ED-8EC5-46B5-BCB9-B80467F14579}"/>
                                            </p:graphicEl>
                                          </p:spTgt>
                                        </p:tgtEl>
                                      </p:cBhvr>
                                    </p:animEffect>
                                  </p:childTnLst>
                                </p:cTn>
                              </p:par>
                              <p:par>
                                <p:cTn id="44" presetID="5" presetClass="entr" presetSubtype="10" fill="hold" grpId="0" nodeType="withEffect">
                                  <p:stCondLst>
                                    <p:cond delay="0"/>
                                  </p:stCondLst>
                                  <p:childTnLst>
                                    <p:set>
                                      <p:cBhvr>
                                        <p:cTn id="45" dur="1" fill="hold">
                                          <p:stCondLst>
                                            <p:cond delay="0"/>
                                          </p:stCondLst>
                                        </p:cTn>
                                        <p:tgtEl>
                                          <p:spTgt spid="7">
                                            <p:graphicEl>
                                              <a:dgm id="{990836F4-6862-419C-AD5C-AED03256F48E}"/>
                                            </p:graphicEl>
                                          </p:spTgt>
                                        </p:tgtEl>
                                        <p:attrNameLst>
                                          <p:attrName>style.visibility</p:attrName>
                                        </p:attrNameLst>
                                      </p:cBhvr>
                                      <p:to>
                                        <p:strVal val="visible"/>
                                      </p:to>
                                    </p:set>
                                    <p:animEffect transition="in" filter="checkerboard(across)">
                                      <p:cBhvr>
                                        <p:cTn id="46" dur="500"/>
                                        <p:tgtEl>
                                          <p:spTgt spid="7">
                                            <p:graphicEl>
                                              <a:dgm id="{990836F4-6862-419C-AD5C-AED03256F48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32" name="Straight Connector 203">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05">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07">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09">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11">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13">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15">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39" name="Rectangle 217">
            <a:extLst>
              <a:ext uri="{FF2B5EF4-FFF2-40B4-BE49-F238E27FC236}">
                <a16:creationId xmlns:a16="http://schemas.microsoft.com/office/drawing/2014/main" id="{10A34275-CD0A-499C-9600-C96742FACE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0" name="Straight Connector 219">
            <a:extLst>
              <a:ext uri="{FF2B5EF4-FFF2-40B4-BE49-F238E27FC236}">
                <a16:creationId xmlns:a16="http://schemas.microsoft.com/office/drawing/2014/main" id="{1852546B-EF97-46E8-A930-3A03341066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7587" y="2720800"/>
            <a:ext cx="3470809" cy="41326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21">
            <a:extLst>
              <a:ext uri="{FF2B5EF4-FFF2-40B4-BE49-F238E27FC236}">
                <a16:creationId xmlns:a16="http://schemas.microsoft.com/office/drawing/2014/main" id="{12801F4A-0A74-45E0-8E5A-65A65252A3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40"/>
            <a:ext cx="1274412" cy="49672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23">
            <a:extLst>
              <a:ext uri="{FF2B5EF4-FFF2-40B4-BE49-F238E27FC236}">
                <a16:creationId xmlns:a16="http://schemas.microsoft.com/office/drawing/2014/main" id="{AD245F29-ABE7-4BB1-8164-5F4C4604B2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257800" y="0"/>
            <a:ext cx="6926614" cy="112236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25">
            <a:extLst>
              <a:ext uri="{FF2B5EF4-FFF2-40B4-BE49-F238E27FC236}">
                <a16:creationId xmlns:a16="http://schemas.microsoft.com/office/drawing/2014/main" id="{CF00EEAF-0634-4EEB-81E5-9FBC2170F3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7102" y="6051582"/>
            <a:ext cx="4847312" cy="80641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27">
            <a:extLst>
              <a:ext uri="{FF2B5EF4-FFF2-40B4-BE49-F238E27FC236}">
                <a16:creationId xmlns:a16="http://schemas.microsoft.com/office/drawing/2014/main" id="{53E11676-332F-449D-9A03-6CE4ED25CC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225160" y="0"/>
            <a:ext cx="3541141"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Picture 5" descr="Logo&#10;&#10;Description automatically generated">
            <a:extLst>
              <a:ext uri="{FF2B5EF4-FFF2-40B4-BE49-F238E27FC236}">
                <a16:creationId xmlns:a16="http://schemas.microsoft.com/office/drawing/2014/main" id="{1259800F-F5F7-7BEC-1216-492EE4E74BBD}"/>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496" t="-2363" r="2854" b="1515"/>
          <a:stretch/>
        </p:blipFill>
        <p:spPr>
          <a:xfrm>
            <a:off x="777170" y="2134389"/>
            <a:ext cx="8637072" cy="2670945"/>
          </a:xfrm>
          <a:prstGeom prst="rect">
            <a:avLst/>
          </a:prstGeom>
        </p:spPr>
      </p:pic>
    </p:spTree>
    <p:extLst>
      <p:ext uri="{BB962C8B-B14F-4D97-AF65-F5344CB8AC3E}">
        <p14:creationId xmlns:p14="http://schemas.microsoft.com/office/powerpoint/2010/main" val="3762900003"/>
      </p:ext>
    </p:extLst>
  </p:cSld>
  <p:clrMapOvr>
    <a:masterClrMapping/>
  </p:clrMapOvr>
  <mc:AlternateContent xmlns:mc="http://schemas.openxmlformats.org/markup-compatibility/2006" xmlns:p14="http://schemas.microsoft.com/office/powerpoint/2010/main">
    <mc:Choice Requires="p14">
      <p:transition spd="slow" p14:dur="1500">
        <p:pull/>
      </p:transition>
    </mc:Choice>
    <mc:Fallback xmlns="">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4" name="Rectangle 136">
            <a:extLst>
              <a:ext uri="{FF2B5EF4-FFF2-40B4-BE49-F238E27FC236}">
                <a16:creationId xmlns:a16="http://schemas.microsoft.com/office/drawing/2014/main" id="{15F0A9D0-BB35-4CAB-B92D-E061B9D8E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6" name="Straight Connector 138">
            <a:extLst>
              <a:ext uri="{FF2B5EF4-FFF2-40B4-BE49-F238E27FC236}">
                <a16:creationId xmlns:a16="http://schemas.microsoft.com/office/drawing/2014/main" id="{52F5DE35-776B-4C7D-AF2E-514E68BDD2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0"/>
            <a:ext cx="698360" cy="57024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0">
            <a:extLst>
              <a:ext uri="{FF2B5EF4-FFF2-40B4-BE49-F238E27FC236}">
                <a16:creationId xmlns:a16="http://schemas.microsoft.com/office/drawing/2014/main" id="{4A65E4E8-1272-4386-BDFE-0129D7A7E2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642143" y="0"/>
            <a:ext cx="2549857" cy="20744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A6515F51-DBC6-42B8-9C34-749F69BB65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97737" y="0"/>
            <a:ext cx="1294263" cy="599136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AFBA85DB-8C7B-F8DF-5F1E-74E7594787C3}"/>
              </a:ext>
            </a:extLst>
          </p:cNvPr>
          <p:cNvSpPr>
            <a:spLocks noGrp="1"/>
          </p:cNvSpPr>
          <p:nvPr>
            <p:ph type="title"/>
          </p:nvPr>
        </p:nvSpPr>
        <p:spPr>
          <a:xfrm>
            <a:off x="1129553" y="638174"/>
            <a:ext cx="10529048" cy="1476375"/>
          </a:xfrm>
        </p:spPr>
        <p:txBody>
          <a:bodyPr>
            <a:normAutofit/>
          </a:bodyPr>
          <a:lstStyle/>
          <a:p>
            <a:r>
              <a:rPr lang="en-US" dirty="0"/>
              <a:t>Apache </a:t>
            </a:r>
            <a:r>
              <a:rPr lang="en-US" dirty="0" err="1"/>
              <a:t>hadoop</a:t>
            </a:r>
          </a:p>
        </p:txBody>
      </p:sp>
      <p:cxnSp>
        <p:nvCxnSpPr>
          <p:cNvPr id="145" name="Straight Connector 144">
            <a:extLst>
              <a:ext uri="{FF2B5EF4-FFF2-40B4-BE49-F238E27FC236}">
                <a16:creationId xmlns:a16="http://schemas.microsoft.com/office/drawing/2014/main" id="{873F5967-4993-405D-A3E6-84DCEFF44C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2403086" cy="103723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A3A523CC-BD6C-4A0D-B9DB-1DC2CE1E22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807758" y="5501473"/>
            <a:ext cx="5455709" cy="135652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DB862D8B-E6E7-B041-13FA-749B02EF2619}"/>
              </a:ext>
            </a:extLst>
          </p:cNvPr>
          <p:cNvSpPr>
            <a:spLocks noGrp="1"/>
          </p:cNvSpPr>
          <p:nvPr>
            <p:ph idx="1"/>
          </p:nvPr>
        </p:nvSpPr>
        <p:spPr>
          <a:xfrm>
            <a:off x="1129553" y="2114549"/>
            <a:ext cx="9118076" cy="4190331"/>
          </a:xfrm>
        </p:spPr>
        <p:txBody>
          <a:bodyPr vert="horz" lIns="91440" tIns="45720" rIns="91440" bIns="45720" rtlCol="0" anchor="t">
            <a:normAutofit/>
          </a:bodyPr>
          <a:lstStyle/>
          <a:p>
            <a:pPr>
              <a:lnSpc>
                <a:spcPct val="90000"/>
              </a:lnSpc>
            </a:pPr>
            <a:r>
              <a:rPr lang="en-US" sz="2200" b="1" cap="all" spc="300" dirty="0"/>
              <a:t>is an OPEN-SOURCE software that PROVIDES storage of huge amounts of data and RUNS applications on A cluster of commodity software.</a:t>
            </a:r>
          </a:p>
          <a:p>
            <a:pPr>
              <a:lnSpc>
                <a:spcPct val="90000"/>
              </a:lnSpc>
            </a:pPr>
            <a:r>
              <a:rPr lang="en-US" sz="2200" b="1" cap="all" spc="300" dirty="0"/>
              <a:t>Originally built as a batch processing framework.</a:t>
            </a:r>
          </a:p>
          <a:p>
            <a:pPr>
              <a:lnSpc>
                <a:spcPct val="90000"/>
              </a:lnSpc>
            </a:pPr>
            <a:r>
              <a:rPr lang="en-US" sz="2200" b="1" cap="all" spc="300" dirty="0"/>
              <a:t>Its main task is TO support growing big data technologies that provide data analysis, machine learning, and data mining.</a:t>
            </a:r>
          </a:p>
        </p:txBody>
      </p:sp>
    </p:spTree>
    <p:extLst>
      <p:ext uri="{BB962C8B-B14F-4D97-AF65-F5344CB8AC3E}">
        <p14:creationId xmlns:p14="http://schemas.microsoft.com/office/powerpoint/2010/main" val="2824300501"/>
      </p:ext>
    </p:extLst>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linds(horizont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linds(horizontal)">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7" name="Straight Connector 56">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71" name="Rectangle 70">
            <a:extLst>
              <a:ext uri="{FF2B5EF4-FFF2-40B4-BE49-F238E27FC236}">
                <a16:creationId xmlns:a16="http://schemas.microsoft.com/office/drawing/2014/main" id="{A817523A-D1A4-4AA1-A06E-3E8AA7B4B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04E9E526-05D2-4C66-8B99-CB7BC51F32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2"/>
            <a:ext cx="12192000" cy="68573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31E6AE-14E3-CB99-E82B-439EC627FE12}"/>
              </a:ext>
            </a:extLst>
          </p:cNvPr>
          <p:cNvSpPr>
            <a:spLocks noGrp="1"/>
          </p:cNvSpPr>
          <p:nvPr>
            <p:ph type="title"/>
          </p:nvPr>
        </p:nvSpPr>
        <p:spPr>
          <a:xfrm>
            <a:off x="1143000" y="928048"/>
            <a:ext cx="5933365" cy="3351557"/>
          </a:xfrm>
        </p:spPr>
        <p:txBody>
          <a:bodyPr vert="horz" lIns="91440" tIns="45720" rIns="91440" bIns="45720" rtlCol="0" anchor="b">
            <a:normAutofit/>
          </a:bodyPr>
          <a:lstStyle/>
          <a:p>
            <a:r>
              <a:rPr lang="en-US" sz="6600"/>
              <a:t>Hadoop ecosystem</a:t>
            </a:r>
          </a:p>
        </p:txBody>
      </p:sp>
      <p:sp>
        <p:nvSpPr>
          <p:cNvPr id="3" name="Text Placeholder 2">
            <a:extLst>
              <a:ext uri="{FF2B5EF4-FFF2-40B4-BE49-F238E27FC236}">
                <a16:creationId xmlns:a16="http://schemas.microsoft.com/office/drawing/2014/main" id="{5C294C5A-E826-E81A-88BF-7299A2D0F070}"/>
              </a:ext>
            </a:extLst>
          </p:cNvPr>
          <p:cNvSpPr>
            <a:spLocks noGrp="1"/>
          </p:cNvSpPr>
          <p:nvPr>
            <p:ph type="body" idx="1"/>
          </p:nvPr>
        </p:nvSpPr>
        <p:spPr>
          <a:xfrm>
            <a:off x="1143001" y="4651744"/>
            <a:ext cx="5169090" cy="1278208"/>
          </a:xfrm>
        </p:spPr>
        <p:txBody>
          <a:bodyPr vert="horz" lIns="91440" tIns="45720" rIns="91440" bIns="45720" rtlCol="0">
            <a:normAutofit/>
          </a:bodyPr>
          <a:lstStyle/>
          <a:p>
            <a:pPr>
              <a:lnSpc>
                <a:spcPct val="120000"/>
              </a:lnSpc>
            </a:pPr>
            <a:endParaRPr lang="en-US" sz="1800" b="1" cap="all" spc="300">
              <a:solidFill>
                <a:schemeClr val="tx2"/>
              </a:solidFill>
            </a:endParaRPr>
          </a:p>
        </p:txBody>
      </p:sp>
      <p:pic>
        <p:nvPicPr>
          <p:cNvPr id="5" name="Picture 4">
            <a:extLst>
              <a:ext uri="{FF2B5EF4-FFF2-40B4-BE49-F238E27FC236}">
                <a16:creationId xmlns:a16="http://schemas.microsoft.com/office/drawing/2014/main" id="{3D3FD5D1-E6A8-922F-1718-8F312426A770}"/>
              </a:ext>
            </a:extLst>
          </p:cNvPr>
          <p:cNvPicPr>
            <a:picLocks noChangeAspect="1"/>
          </p:cNvPicPr>
          <p:nvPr/>
        </p:nvPicPr>
        <p:blipFill rotWithShape="1">
          <a:blip r:embed="rId2"/>
          <a:srcRect t="18865" r="-1" b="-1"/>
          <a:stretch/>
        </p:blipFill>
        <p:spPr>
          <a:xfrm>
            <a:off x="7958352" y="-5965"/>
            <a:ext cx="4233648" cy="3434971"/>
          </a:xfrm>
          <a:custGeom>
            <a:avLst/>
            <a:gdLst/>
            <a:ahLst/>
            <a:cxnLst/>
            <a:rect l="l" t="t" r="r" b="b"/>
            <a:pathLst>
              <a:path w="4233648" h="3434971">
                <a:moveTo>
                  <a:pt x="1032308" y="0"/>
                </a:moveTo>
                <a:lnTo>
                  <a:pt x="4233648" y="0"/>
                </a:lnTo>
                <a:lnTo>
                  <a:pt x="4233648" y="3434971"/>
                </a:lnTo>
                <a:lnTo>
                  <a:pt x="0" y="3434971"/>
                </a:lnTo>
                <a:close/>
              </a:path>
            </a:pathLst>
          </a:custGeom>
        </p:spPr>
      </p:pic>
      <p:cxnSp>
        <p:nvCxnSpPr>
          <p:cNvPr id="75" name="Straight Connector 74">
            <a:extLst>
              <a:ext uri="{FF2B5EF4-FFF2-40B4-BE49-F238E27FC236}">
                <a16:creationId xmlns:a16="http://schemas.microsoft.com/office/drawing/2014/main" id="{F3F47F83-8728-4E0D-BDE6-2C09A035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95228" y="0"/>
            <a:ext cx="532263"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Picture 5" descr="Diagram&#10;&#10;Description automatically generated">
            <a:extLst>
              <a:ext uri="{FF2B5EF4-FFF2-40B4-BE49-F238E27FC236}">
                <a16:creationId xmlns:a16="http://schemas.microsoft.com/office/drawing/2014/main" id="{1B7E67B6-0165-3B26-E3A4-19F18657425C}"/>
              </a:ext>
            </a:extLst>
          </p:cNvPr>
          <p:cNvPicPr>
            <a:picLocks noChangeAspect="1"/>
          </p:cNvPicPr>
          <p:nvPr/>
        </p:nvPicPr>
        <p:blipFill rotWithShape="1">
          <a:blip r:embed="rId3"/>
          <a:srcRect l="6492" r="6272" b="-2"/>
          <a:stretch/>
        </p:blipFill>
        <p:spPr>
          <a:xfrm>
            <a:off x="6931629" y="3428996"/>
            <a:ext cx="5260371" cy="3452252"/>
          </a:xfrm>
          <a:custGeom>
            <a:avLst/>
            <a:gdLst/>
            <a:ahLst/>
            <a:cxnLst/>
            <a:rect l="l" t="t" r="r" b="b"/>
            <a:pathLst>
              <a:path w="5260371" h="3434971">
                <a:moveTo>
                  <a:pt x="1028714" y="0"/>
                </a:moveTo>
                <a:lnTo>
                  <a:pt x="5260371" y="0"/>
                </a:lnTo>
                <a:lnTo>
                  <a:pt x="5260371" y="3434971"/>
                </a:lnTo>
                <a:lnTo>
                  <a:pt x="0" y="3423010"/>
                </a:lnTo>
                <a:close/>
              </a:path>
            </a:pathLst>
          </a:custGeom>
        </p:spPr>
      </p:pic>
    </p:spTree>
    <p:extLst>
      <p:ext uri="{BB962C8B-B14F-4D97-AF65-F5344CB8AC3E}">
        <p14:creationId xmlns:p14="http://schemas.microsoft.com/office/powerpoint/2010/main" val="16787209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CA84DE0F-AB54-5D3C-70C8-CC32B35EA314}"/>
              </a:ext>
            </a:extLst>
          </p:cNvPr>
          <p:cNvSpPr>
            <a:spLocks noGrp="1"/>
          </p:cNvSpPr>
          <p:nvPr>
            <p:ph sz="half" idx="1"/>
          </p:nvPr>
        </p:nvSpPr>
        <p:spPr>
          <a:xfrm>
            <a:off x="1355785" y="2168908"/>
            <a:ext cx="4376468" cy="4252470"/>
          </a:xfrm>
        </p:spPr>
        <p:txBody>
          <a:bodyPr vert="horz" lIns="91440" tIns="45720" rIns="91440" bIns="45720" rtlCol="0" anchor="t">
            <a:normAutofit lnSpcReduction="10000"/>
          </a:bodyPr>
          <a:lstStyle/>
          <a:p>
            <a:endParaRPr lang="en-US"/>
          </a:p>
          <a:p>
            <a:pPr marL="342900" indent="-342900">
              <a:buFont typeface="Arial,Sans-Serif" panose="020B0604020202020204" pitchFamily="34" charset="0"/>
            </a:pPr>
            <a:r>
              <a:rPr lang="en-US" dirty="0">
                <a:ea typeface="+mn-lt"/>
                <a:cs typeface="+mn-lt"/>
              </a:rPr>
              <a:t>HDFS</a:t>
            </a:r>
          </a:p>
          <a:p>
            <a:pPr marL="342900" indent="-342900">
              <a:buFont typeface="Arial,Sans-Serif" panose="020B0604020202020204" pitchFamily="34" charset="0"/>
            </a:pPr>
            <a:r>
              <a:rPr lang="en-US" dirty="0">
                <a:ea typeface="+mn-lt"/>
                <a:cs typeface="+mn-lt"/>
              </a:rPr>
              <a:t>MapReduce</a:t>
            </a:r>
          </a:p>
          <a:p>
            <a:pPr marL="342900" indent="-342900">
              <a:buFont typeface="Arial,Sans-Serif" panose="020B0604020202020204" pitchFamily="34" charset="0"/>
            </a:pPr>
            <a:r>
              <a:rPr lang="en-US" dirty="0">
                <a:ea typeface="+mn-lt"/>
                <a:cs typeface="+mn-lt"/>
              </a:rPr>
              <a:t>Yarn</a:t>
            </a:r>
          </a:p>
          <a:p>
            <a:pPr marL="342900" indent="-342900">
              <a:buFont typeface="Arial,Sans-Serif" panose="020B0604020202020204" pitchFamily="34" charset="0"/>
            </a:pPr>
            <a:r>
              <a:rPr lang="en-US" dirty="0">
                <a:ea typeface="+mn-lt"/>
                <a:cs typeface="+mn-lt"/>
              </a:rPr>
              <a:t>Hive</a:t>
            </a:r>
          </a:p>
          <a:p>
            <a:pPr marL="342900" indent="-342900">
              <a:buFont typeface="Arial,Sans-Serif" panose="020B0604020202020204" pitchFamily="34" charset="0"/>
            </a:pPr>
            <a:r>
              <a:rPr lang="en-US" dirty="0">
                <a:ea typeface="+mn-lt"/>
                <a:cs typeface="+mn-lt"/>
              </a:rPr>
              <a:t>Apache Pig</a:t>
            </a:r>
          </a:p>
          <a:p>
            <a:pPr marL="342900" indent="-342900">
              <a:buFont typeface="Arial,Sans-Serif" panose="020B0604020202020204" pitchFamily="34" charset="0"/>
            </a:pPr>
            <a:r>
              <a:rPr lang="en-US" dirty="0">
                <a:ea typeface="+mn-lt"/>
                <a:cs typeface="+mn-lt"/>
              </a:rPr>
              <a:t>HBase</a:t>
            </a:r>
          </a:p>
          <a:p>
            <a:pPr marL="342900" indent="-342900">
              <a:buFont typeface="Arial,Sans-Serif" panose="020B0604020202020204" pitchFamily="34" charset="0"/>
            </a:pPr>
            <a:r>
              <a:rPr lang="en-US" dirty="0">
                <a:ea typeface="+mn-lt"/>
                <a:cs typeface="+mn-lt"/>
              </a:rPr>
              <a:t>Mahout</a:t>
            </a:r>
          </a:p>
          <a:p>
            <a:pPr marL="342900" indent="-342900">
              <a:buFont typeface="Arial,Sans-Serif" panose="020B0604020202020204" pitchFamily="34" charset="0"/>
            </a:pPr>
            <a:r>
              <a:rPr lang="en-US" dirty="0">
                <a:ea typeface="+mn-lt"/>
                <a:cs typeface="+mn-lt"/>
              </a:rPr>
              <a:t>Zookeeper</a:t>
            </a:r>
            <a:endParaRPr lang="en-US" dirty="0"/>
          </a:p>
          <a:p>
            <a:endParaRPr lang="en-US" dirty="0"/>
          </a:p>
        </p:txBody>
      </p:sp>
      <p:sp>
        <p:nvSpPr>
          <p:cNvPr id="11" name="Content Placeholder 10">
            <a:extLst>
              <a:ext uri="{FF2B5EF4-FFF2-40B4-BE49-F238E27FC236}">
                <a16:creationId xmlns:a16="http://schemas.microsoft.com/office/drawing/2014/main" id="{2FEDF4B9-1776-32E0-53B1-B02959362E40}"/>
              </a:ext>
            </a:extLst>
          </p:cNvPr>
          <p:cNvSpPr>
            <a:spLocks noGrp="1"/>
          </p:cNvSpPr>
          <p:nvPr>
            <p:ph sz="half" idx="2"/>
          </p:nvPr>
        </p:nvSpPr>
        <p:spPr>
          <a:xfrm>
            <a:off x="6172200" y="2168908"/>
            <a:ext cx="5181600" cy="4252470"/>
          </a:xfrm>
        </p:spPr>
        <p:txBody>
          <a:bodyPr vert="horz" lIns="91440" tIns="45720" rIns="91440" bIns="45720" rtlCol="0" anchor="t">
            <a:normAutofit lnSpcReduction="10000"/>
          </a:bodyPr>
          <a:lstStyle/>
          <a:p>
            <a:endParaRPr lang="en-US" dirty="0"/>
          </a:p>
          <a:p>
            <a:r>
              <a:rPr lang="en-US" dirty="0"/>
              <a:t>Oozie Component</a:t>
            </a:r>
          </a:p>
          <a:p>
            <a:r>
              <a:rPr lang="en-US" dirty="0"/>
              <a:t>Sqoop</a:t>
            </a:r>
          </a:p>
          <a:p>
            <a:r>
              <a:rPr lang="en-US" dirty="0"/>
              <a:t>Flume</a:t>
            </a:r>
          </a:p>
          <a:p>
            <a:r>
              <a:rPr lang="en-US" dirty="0"/>
              <a:t>Ambari</a:t>
            </a:r>
          </a:p>
          <a:p>
            <a:r>
              <a:rPr lang="en-US" dirty="0"/>
              <a:t>Apache Drill</a:t>
            </a:r>
          </a:p>
          <a:p>
            <a:r>
              <a:rPr lang="en-US" dirty="0"/>
              <a:t>Spark</a:t>
            </a:r>
          </a:p>
          <a:p>
            <a:r>
              <a:rPr lang="en-US" dirty="0" err="1"/>
              <a:t>Solr</a:t>
            </a:r>
            <a:r>
              <a:rPr lang="en-US" dirty="0"/>
              <a:t> And Lucene Component</a:t>
            </a:r>
          </a:p>
          <a:p>
            <a:endParaRPr lang="en-US" dirty="0"/>
          </a:p>
        </p:txBody>
      </p:sp>
      <p:sp>
        <p:nvSpPr>
          <p:cNvPr id="3" name="Text Placeholder 2">
            <a:extLst>
              <a:ext uri="{FF2B5EF4-FFF2-40B4-BE49-F238E27FC236}">
                <a16:creationId xmlns:a16="http://schemas.microsoft.com/office/drawing/2014/main" id="{4FADA9BE-AEB3-3ECB-D348-CD35D8E87965}"/>
              </a:ext>
            </a:extLst>
          </p:cNvPr>
          <p:cNvSpPr>
            <a:spLocks noGrp="1"/>
          </p:cNvSpPr>
          <p:nvPr>
            <p:ph type="body" idx="4294967295"/>
          </p:nvPr>
        </p:nvSpPr>
        <p:spPr>
          <a:xfrm>
            <a:off x="833887" y="684004"/>
            <a:ext cx="10218618" cy="1686553"/>
          </a:xfrm>
        </p:spPr>
        <p:txBody>
          <a:bodyPr vert="horz" lIns="91440" tIns="45720" rIns="91440" bIns="45720" rtlCol="0" anchor="t">
            <a:normAutofit/>
          </a:bodyPr>
          <a:lstStyle/>
          <a:p>
            <a:pPr marL="0" indent="0">
              <a:buNone/>
            </a:pPr>
            <a:r>
              <a:rPr lang="en-US" dirty="0"/>
              <a:t>Hadoop Ecosystem is a platform of frameworks that collaborate in handling Big Data problems. It composes of different data-processing software whose tasks comprise ingesting</a:t>
            </a:r>
            <a:r>
              <a:rPr lang="en-US" dirty="0">
                <a:ea typeface="+mn-lt"/>
                <a:cs typeface="+mn-lt"/>
              </a:rPr>
              <a:t>, storing, analyzing, and maintaining data.</a:t>
            </a:r>
            <a:endParaRPr lang="en-US"/>
          </a:p>
          <a:p>
            <a:pPr marL="0" indent="0">
              <a:buNone/>
            </a:pPr>
            <a:r>
              <a:rPr lang="en-US" dirty="0"/>
              <a:t>The main components of Hadoop's ecosystem are:</a:t>
            </a:r>
          </a:p>
        </p:txBody>
      </p:sp>
    </p:spTree>
    <p:extLst>
      <p:ext uri="{BB962C8B-B14F-4D97-AF65-F5344CB8AC3E}">
        <p14:creationId xmlns:p14="http://schemas.microsoft.com/office/powerpoint/2010/main" val="2744222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right)">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56160-7F8C-F97D-6AF8-CC9831BD8BB9}"/>
              </a:ext>
            </a:extLst>
          </p:cNvPr>
          <p:cNvSpPr>
            <a:spLocks noGrp="1"/>
          </p:cNvSpPr>
          <p:nvPr>
            <p:ph type="title"/>
          </p:nvPr>
        </p:nvSpPr>
        <p:spPr/>
        <p:txBody>
          <a:bodyPr/>
          <a:lstStyle/>
          <a:p>
            <a:endParaRPr lang="en-US"/>
          </a:p>
        </p:txBody>
      </p:sp>
      <p:pic>
        <p:nvPicPr>
          <p:cNvPr id="4" name="Picture 4" descr="A picture containing text, clipart&#10;&#10;Description automatically generated">
            <a:extLst>
              <a:ext uri="{FF2B5EF4-FFF2-40B4-BE49-F238E27FC236}">
                <a16:creationId xmlns:a16="http://schemas.microsoft.com/office/drawing/2014/main" id="{92940687-C2BD-FDB4-1B84-50C14F218A25}"/>
              </a:ext>
            </a:extLst>
          </p:cNvPr>
          <p:cNvPicPr>
            <a:picLocks noGrp="1" noChangeAspect="1"/>
          </p:cNvPicPr>
          <p:nvPr>
            <p:ph sz="half" idx="1"/>
          </p:nvPr>
        </p:nvPicPr>
        <p:blipFill rotWithShape="1">
          <a:blip r:embed="rId2"/>
          <a:srcRect l="-1515" t="20192" r="815" b="21635"/>
          <a:stretch/>
        </p:blipFill>
        <p:spPr>
          <a:xfrm>
            <a:off x="1137070" y="527527"/>
            <a:ext cx="4789713" cy="1744581"/>
          </a:xfrm>
        </p:spPr>
      </p:pic>
      <p:sp>
        <p:nvSpPr>
          <p:cNvPr id="5" name="Content Placeholder 4">
            <a:extLst>
              <a:ext uri="{FF2B5EF4-FFF2-40B4-BE49-F238E27FC236}">
                <a16:creationId xmlns:a16="http://schemas.microsoft.com/office/drawing/2014/main" id="{D84A8897-4197-BE86-610E-64185D26543E}"/>
              </a:ext>
            </a:extLst>
          </p:cNvPr>
          <p:cNvSpPr>
            <a:spLocks noGrp="1"/>
          </p:cNvSpPr>
          <p:nvPr>
            <p:ph sz="half" idx="2"/>
          </p:nvPr>
        </p:nvSpPr>
        <p:spPr>
          <a:xfrm>
            <a:off x="1068237" y="2672116"/>
            <a:ext cx="10285563" cy="3504847"/>
          </a:xfrm>
        </p:spPr>
        <p:txBody>
          <a:bodyPr vert="horz" lIns="91440" tIns="45720" rIns="91440" bIns="45720" rtlCol="0" anchor="t">
            <a:normAutofit/>
          </a:bodyPr>
          <a:lstStyle/>
          <a:p>
            <a:r>
              <a:rPr lang="en-US"/>
              <a:t>A distributed file system that depict as a primary storage for Hadoop application</a:t>
            </a:r>
          </a:p>
          <a:p>
            <a:r>
              <a:rPr lang="en-US" dirty="0"/>
              <a:t>It replicates and distributes data on different clusters by means of smaller blocks which makes it Fault-tolerant. even if one </a:t>
            </a:r>
            <a:r>
              <a:rPr lang="en-US" dirty="0" err="1"/>
              <a:t>DataNode</a:t>
            </a:r>
            <a:r>
              <a:rPr lang="en-US"/>
              <a:t> crushes the data is not lost.</a:t>
            </a:r>
          </a:p>
          <a:p>
            <a:r>
              <a:rPr lang="en-US" dirty="0"/>
              <a:t>Runs in a Java programming environment.</a:t>
            </a:r>
          </a:p>
          <a:p>
            <a:r>
              <a:rPr lang="en-US" dirty="0"/>
              <a:t>Has two components which are </a:t>
            </a:r>
            <a:r>
              <a:rPr lang="en-US" err="1"/>
              <a:t>NameNode</a:t>
            </a:r>
            <a:r>
              <a:rPr lang="en-US" dirty="0"/>
              <a:t> and </a:t>
            </a:r>
            <a:r>
              <a:rPr lang="en-US" err="1"/>
              <a:t>DataNode</a:t>
            </a:r>
            <a:r>
              <a:rPr lang="en-US"/>
              <a:t> which execute to store large data </a:t>
            </a:r>
            <a:r>
              <a:rPr lang="en-US" dirty="0"/>
              <a:t>across multiple nodes in the Hadoop cluster.</a:t>
            </a:r>
          </a:p>
        </p:txBody>
      </p:sp>
    </p:spTree>
    <p:extLst>
      <p:ext uri="{BB962C8B-B14F-4D97-AF65-F5344CB8AC3E}">
        <p14:creationId xmlns:p14="http://schemas.microsoft.com/office/powerpoint/2010/main" val="935171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up)">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wipe(up)">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wipe(up)">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wipe(up)">
                                      <p:cBhvr>
                                        <p:cTn id="2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FD853-B894-8C2F-8921-558F54D5E7F9}"/>
              </a:ext>
            </a:extLst>
          </p:cNvPr>
          <p:cNvSpPr>
            <a:spLocks noGrp="1"/>
          </p:cNvSpPr>
          <p:nvPr>
            <p:ph type="title"/>
          </p:nvPr>
        </p:nvSpPr>
        <p:spPr/>
        <p:txBody>
          <a:bodyPr/>
          <a:lstStyle/>
          <a:p>
            <a:endParaRPr lang="en-US"/>
          </a:p>
        </p:txBody>
      </p:sp>
      <p:pic>
        <p:nvPicPr>
          <p:cNvPr id="4" name="Picture 4" descr="A picture containing text, clipart&#10;&#10;Description automatically generated">
            <a:extLst>
              <a:ext uri="{FF2B5EF4-FFF2-40B4-BE49-F238E27FC236}">
                <a16:creationId xmlns:a16="http://schemas.microsoft.com/office/drawing/2014/main" id="{64EE3D7E-05A5-9A24-B128-AA3DF7059325}"/>
              </a:ext>
            </a:extLst>
          </p:cNvPr>
          <p:cNvPicPr>
            <a:picLocks noGrp="1" noChangeAspect="1"/>
          </p:cNvPicPr>
          <p:nvPr>
            <p:ph idx="1"/>
          </p:nvPr>
        </p:nvPicPr>
        <p:blipFill rotWithShape="1">
          <a:blip r:embed="rId2"/>
          <a:srcRect l="-885" t="6040" r="590" b="7901"/>
          <a:stretch/>
        </p:blipFill>
        <p:spPr>
          <a:xfrm>
            <a:off x="1069676" y="462921"/>
            <a:ext cx="5092475" cy="1916242"/>
          </a:xfrm>
        </p:spPr>
      </p:pic>
      <p:sp>
        <p:nvSpPr>
          <p:cNvPr id="5" name="TextBox 4">
            <a:extLst>
              <a:ext uri="{FF2B5EF4-FFF2-40B4-BE49-F238E27FC236}">
                <a16:creationId xmlns:a16="http://schemas.microsoft.com/office/drawing/2014/main" id="{C82A7347-3886-E0D5-CE02-A3B1EA74EFED}"/>
              </a:ext>
            </a:extLst>
          </p:cNvPr>
          <p:cNvSpPr txBox="1"/>
          <p:nvPr/>
        </p:nvSpPr>
        <p:spPr>
          <a:xfrm>
            <a:off x="765955" y="2623868"/>
            <a:ext cx="10411003"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400" dirty="0">
                <a:solidFill>
                  <a:schemeClr val="tx2"/>
                </a:solidFill>
              </a:rPr>
              <a:t>A programming model inside Hadoop that employs a parallel distributed programming paradigm.</a:t>
            </a:r>
          </a:p>
          <a:p>
            <a:pPr marL="457200" indent="-457200">
              <a:buFont typeface="Arial"/>
              <a:buChar char="•"/>
            </a:pPr>
            <a:r>
              <a:rPr lang="en-US" sz="2400" dirty="0">
                <a:solidFill>
                  <a:schemeClr val="tx2"/>
                </a:solidFill>
              </a:rPr>
              <a:t>It enables writing applications that process large data sets using distributed and parallel algorithms in a Hadoop environment. </a:t>
            </a:r>
          </a:p>
          <a:p>
            <a:pPr marL="457200" indent="-457200">
              <a:buFont typeface="Arial"/>
              <a:buChar char="•"/>
            </a:pPr>
            <a:r>
              <a:rPr lang="en-US" sz="2400" dirty="0">
                <a:solidFill>
                  <a:schemeClr val="tx2"/>
                </a:solidFill>
              </a:rPr>
              <a:t>It has two features which are: </a:t>
            </a:r>
          </a:p>
          <a:p>
            <a:pPr marL="914400" lvl="1" indent="-457200">
              <a:buAutoNum type="arabicPeriod"/>
            </a:pPr>
            <a:r>
              <a:rPr lang="en-US" sz="2400" dirty="0">
                <a:solidFill>
                  <a:schemeClr val="tx2"/>
                </a:solidFill>
              </a:rPr>
              <a:t>Map function which </a:t>
            </a:r>
            <a:r>
              <a:rPr lang="en-US" sz="2400" dirty="0">
                <a:ea typeface="+mn-lt"/>
                <a:cs typeface="+mn-lt"/>
              </a:rPr>
              <a:t>converts one set of data into another, where individual elements are broken down into tuples. (key /value pairs). </a:t>
            </a:r>
          </a:p>
          <a:p>
            <a:pPr marL="914400" lvl="1" indent="-457200">
              <a:buAutoNum type="arabicPeriod"/>
            </a:pPr>
            <a:r>
              <a:rPr lang="en-US" sz="2400" dirty="0">
                <a:ea typeface="+mn-lt"/>
                <a:cs typeface="+mn-lt"/>
              </a:rPr>
              <a:t> Reduce function: It takes data from the Map function as input. Reduce function aggregates &amp; summarizes the results produced by the Map function.  </a:t>
            </a:r>
            <a:endParaRPr lang="en-US" sz="2400" dirty="0"/>
          </a:p>
        </p:txBody>
      </p:sp>
    </p:spTree>
    <p:extLst>
      <p:ext uri="{BB962C8B-B14F-4D97-AF65-F5344CB8AC3E}">
        <p14:creationId xmlns:p14="http://schemas.microsoft.com/office/powerpoint/2010/main" val="561014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down)">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wipe(down)">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wipe(down)">
                                      <p:cBhvr>
                                        <p:cTn id="22" dur="500"/>
                                        <p:tgtEl>
                                          <p:spTgt spid="5">
                                            <p:txEl>
                                              <p:pRg st="2" end="2"/>
                                            </p:tx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wipe(down)">
                                      <p:cBhvr>
                                        <p:cTn id="25" dur="500"/>
                                        <p:tgtEl>
                                          <p:spTgt spid="5">
                                            <p:txEl>
                                              <p:pRg st="3" end="3"/>
                                            </p:txEl>
                                          </p:spTgt>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wipe(down)">
                                      <p:cBhvr>
                                        <p:cTn id="28"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DE40B-349E-519D-6596-CC555724E9BB}"/>
              </a:ext>
            </a:extLst>
          </p:cNvPr>
          <p:cNvSpPr>
            <a:spLocks noGrp="1"/>
          </p:cNvSpPr>
          <p:nvPr>
            <p:ph type="title"/>
          </p:nvPr>
        </p:nvSpPr>
        <p:spPr/>
        <p:txBody>
          <a:bodyPr/>
          <a:lstStyle/>
          <a:p>
            <a:endParaRPr lang="en-US"/>
          </a:p>
        </p:txBody>
      </p:sp>
      <p:pic>
        <p:nvPicPr>
          <p:cNvPr id="4" name="Picture 4" descr="Logo&#10;&#10;Description automatically generated">
            <a:extLst>
              <a:ext uri="{FF2B5EF4-FFF2-40B4-BE49-F238E27FC236}">
                <a16:creationId xmlns:a16="http://schemas.microsoft.com/office/drawing/2014/main" id="{13AF79EB-A65F-BE68-6D68-89E3D082673B}"/>
              </a:ext>
            </a:extLst>
          </p:cNvPr>
          <p:cNvPicPr>
            <a:picLocks noGrp="1" noChangeAspect="1"/>
          </p:cNvPicPr>
          <p:nvPr>
            <p:ph idx="1"/>
          </p:nvPr>
        </p:nvPicPr>
        <p:blipFill rotWithShape="1">
          <a:blip r:embed="rId2"/>
          <a:srcRect t="22378" r="-444" b="24476"/>
          <a:stretch/>
        </p:blipFill>
        <p:spPr>
          <a:xfrm>
            <a:off x="1141203" y="606426"/>
            <a:ext cx="4848781" cy="1625406"/>
          </a:xfrm>
        </p:spPr>
      </p:pic>
      <p:sp>
        <p:nvSpPr>
          <p:cNvPr id="5" name="TextBox 4">
            <a:extLst>
              <a:ext uri="{FF2B5EF4-FFF2-40B4-BE49-F238E27FC236}">
                <a16:creationId xmlns:a16="http://schemas.microsoft.com/office/drawing/2014/main" id="{C8EBB2AA-4CF8-BFB8-5E80-0F1437E8A19F}"/>
              </a:ext>
            </a:extLst>
          </p:cNvPr>
          <p:cNvSpPr txBox="1"/>
          <p:nvPr/>
        </p:nvSpPr>
        <p:spPr>
          <a:xfrm>
            <a:off x="1141203" y="2562405"/>
            <a:ext cx="9881199"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t>Which stands for Yet Another Resource Negotiator</a:t>
            </a:r>
            <a:endParaRPr lang="en-US" sz="2400"/>
          </a:p>
          <a:p>
            <a:pPr marL="285750" indent="-285750">
              <a:buFont typeface="Arial"/>
              <a:buChar char="•"/>
            </a:pPr>
            <a:r>
              <a:rPr lang="en-US" sz="2400" dirty="0">
                <a:ea typeface="+mn-lt"/>
                <a:cs typeface="+mn-lt"/>
              </a:rPr>
              <a:t>Its responsibility is to monitor and allocate computing resources needed by the application executions.</a:t>
            </a:r>
          </a:p>
          <a:p>
            <a:pPr marL="285750" indent="-285750">
              <a:buFont typeface="Arial"/>
              <a:buChar char="•"/>
            </a:pPr>
            <a:r>
              <a:rPr lang="en-US" sz="2400" dirty="0">
                <a:ea typeface="+mn-lt"/>
                <a:cs typeface="+mn-lt"/>
              </a:rPr>
              <a:t>Has two main components:</a:t>
            </a:r>
          </a:p>
          <a:p>
            <a:pPr marL="914400" lvl="1" indent="-457200">
              <a:buAutoNum type="arabicPeriod"/>
            </a:pPr>
            <a:r>
              <a:rPr lang="en-US" sz="2400" dirty="0">
                <a:ea typeface="+mn-lt"/>
                <a:cs typeface="+mn-lt"/>
              </a:rPr>
              <a:t>Resource Manager which is responsible for tracking resources in the cluster and scheduling executed task.</a:t>
            </a:r>
          </a:p>
          <a:p>
            <a:pPr marL="914400" lvl="1" indent="-457200">
              <a:buAutoNum type="arabicPeriod"/>
            </a:pPr>
            <a:r>
              <a:rPr lang="en-US" sz="2400" dirty="0">
                <a:ea typeface="+mn-lt"/>
                <a:cs typeface="+mn-lt"/>
              </a:rPr>
              <a:t>Node Manager that runs on a slave machine and monitors the resource usage like CPU, memory, etc. of the local node. It communicates to the Resource Manager providing updates on the resources.</a:t>
            </a:r>
          </a:p>
        </p:txBody>
      </p:sp>
    </p:spTree>
    <p:extLst>
      <p:ext uri="{BB962C8B-B14F-4D97-AF65-F5344CB8AC3E}">
        <p14:creationId xmlns:p14="http://schemas.microsoft.com/office/powerpoint/2010/main" val="275899738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right)">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wipe(right)">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wipe(right)">
                                      <p:cBhvr>
                                        <p:cTn id="22" dur="500"/>
                                        <p:tgtEl>
                                          <p:spTgt spid="5">
                                            <p:txEl>
                                              <p:pRg st="2" end="2"/>
                                            </p:txEl>
                                          </p:spTgt>
                                        </p:tgtEl>
                                      </p:cBhvr>
                                    </p:animEffect>
                                  </p:childTnLst>
                                </p:cTn>
                              </p:par>
                              <p:par>
                                <p:cTn id="23" presetID="22" presetClass="entr" presetSubtype="2" fill="hold" grpId="0" nodeType="with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wipe(right)">
                                      <p:cBhvr>
                                        <p:cTn id="25" dur="500"/>
                                        <p:tgtEl>
                                          <p:spTgt spid="5">
                                            <p:txEl>
                                              <p:pRg st="3" end="3"/>
                                            </p:txEl>
                                          </p:spTgt>
                                        </p:tgtEl>
                                      </p:cBhvr>
                                    </p:animEffect>
                                  </p:childTnLst>
                                </p:cTn>
                              </p:par>
                              <p:par>
                                <p:cTn id="26" presetID="22" presetClass="entr" presetSubtype="2" fill="hold" grpId="0" nodeType="with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wipe(right)">
                                      <p:cBhvr>
                                        <p:cTn id="28"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F361A-244E-E603-49D3-570B35BEABE8}"/>
              </a:ext>
            </a:extLst>
          </p:cNvPr>
          <p:cNvSpPr>
            <a:spLocks noGrp="1"/>
          </p:cNvSpPr>
          <p:nvPr>
            <p:ph type="title"/>
          </p:nvPr>
        </p:nvSpPr>
        <p:spPr/>
        <p:txBody>
          <a:bodyPr/>
          <a:lstStyle/>
          <a:p>
            <a:endParaRPr lang="en-US"/>
          </a:p>
        </p:txBody>
      </p:sp>
      <p:pic>
        <p:nvPicPr>
          <p:cNvPr id="4" name="Picture 4" descr="A picture containing text, clipart&#10;&#10;Description automatically generated">
            <a:extLst>
              <a:ext uri="{FF2B5EF4-FFF2-40B4-BE49-F238E27FC236}">
                <a16:creationId xmlns:a16="http://schemas.microsoft.com/office/drawing/2014/main" id="{B917FFBC-DBB1-D4A5-25E3-0B68D1D10173}"/>
              </a:ext>
            </a:extLst>
          </p:cNvPr>
          <p:cNvPicPr>
            <a:picLocks noGrp="1" noChangeAspect="1"/>
          </p:cNvPicPr>
          <p:nvPr>
            <p:ph idx="1"/>
          </p:nvPr>
        </p:nvPicPr>
        <p:blipFill rotWithShape="1">
          <a:blip r:embed="rId2"/>
          <a:srcRect l="24561" t="14628" r="14035" b="21094"/>
          <a:stretch/>
        </p:blipFill>
        <p:spPr>
          <a:xfrm>
            <a:off x="1325682" y="304656"/>
            <a:ext cx="2693754" cy="2122302"/>
          </a:xfrm>
        </p:spPr>
      </p:pic>
      <p:sp>
        <p:nvSpPr>
          <p:cNvPr id="5" name="TextBox 4">
            <a:extLst>
              <a:ext uri="{FF2B5EF4-FFF2-40B4-BE49-F238E27FC236}">
                <a16:creationId xmlns:a16="http://schemas.microsoft.com/office/drawing/2014/main" id="{DFD07C74-7C9A-C102-A3F2-E71F84DA4C3E}"/>
              </a:ext>
            </a:extLst>
          </p:cNvPr>
          <p:cNvSpPr txBox="1"/>
          <p:nvPr/>
        </p:nvSpPr>
        <p:spPr>
          <a:xfrm>
            <a:off x="1330265" y="2598708"/>
            <a:ext cx="9435501"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dirty="0"/>
              <a:t>A data warehouse project which is built on top of Hadoop to provide ease of query to the user. It has a SQL-like language called HiveQL that yields data queries and analysis.</a:t>
            </a:r>
            <a:endParaRPr lang="en-US"/>
          </a:p>
          <a:p>
            <a:pPr marL="342900" indent="-342900">
              <a:buFont typeface="Arial"/>
              <a:buChar char="•"/>
            </a:pPr>
            <a:r>
              <a:rPr lang="en-US" sz="2400" dirty="0"/>
              <a:t>It provides a language abstraction and produces a MapReduce job under the hood.</a:t>
            </a:r>
          </a:p>
        </p:txBody>
      </p:sp>
    </p:spTree>
    <p:extLst>
      <p:ext uri="{BB962C8B-B14F-4D97-AF65-F5344CB8AC3E}">
        <p14:creationId xmlns:p14="http://schemas.microsoft.com/office/powerpoint/2010/main" val="61843691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wipe(down)">
                                      <p:cBhvr>
                                        <p:cTn id="13" dur="500"/>
                                        <p:tgtEl>
                                          <p:spTgt spid="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wipe(down)">
                                      <p:cBhvr>
                                        <p:cTn id="18"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2" name="Straight Connector 46">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48">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50">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52">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54">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56">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58">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19" name="Rectangle 60">
            <a:extLst>
              <a:ext uri="{FF2B5EF4-FFF2-40B4-BE49-F238E27FC236}">
                <a16:creationId xmlns:a16="http://schemas.microsoft.com/office/drawing/2014/main" id="{15F0A9D0-BB35-4CAB-B92D-E061B9D8E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62">
            <a:extLst>
              <a:ext uri="{FF2B5EF4-FFF2-40B4-BE49-F238E27FC236}">
                <a16:creationId xmlns:a16="http://schemas.microsoft.com/office/drawing/2014/main" id="{52F5DE35-776B-4C7D-AF2E-514E68BDD2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0"/>
            <a:ext cx="698360" cy="57024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64">
            <a:extLst>
              <a:ext uri="{FF2B5EF4-FFF2-40B4-BE49-F238E27FC236}">
                <a16:creationId xmlns:a16="http://schemas.microsoft.com/office/drawing/2014/main" id="{4A65E4E8-1272-4386-BDFE-0129D7A7E2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642143" y="0"/>
            <a:ext cx="2549857" cy="20744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66">
            <a:extLst>
              <a:ext uri="{FF2B5EF4-FFF2-40B4-BE49-F238E27FC236}">
                <a16:creationId xmlns:a16="http://schemas.microsoft.com/office/drawing/2014/main" id="{A6515F51-DBC6-42B8-9C34-749F69BB65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97737" y="0"/>
            <a:ext cx="1294263" cy="599136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E43990B-7F37-A00B-AFB6-639113EADD5A}"/>
              </a:ext>
            </a:extLst>
          </p:cNvPr>
          <p:cNvSpPr>
            <a:spLocks noGrp="1"/>
          </p:cNvSpPr>
          <p:nvPr>
            <p:ph type="title"/>
          </p:nvPr>
        </p:nvSpPr>
        <p:spPr>
          <a:xfrm>
            <a:off x="1129553" y="638174"/>
            <a:ext cx="10529048" cy="1476375"/>
          </a:xfrm>
        </p:spPr>
        <p:txBody>
          <a:bodyPr vert="horz" lIns="91440" tIns="45720" rIns="91440" bIns="45720" rtlCol="0" anchor="ctr">
            <a:normAutofit/>
          </a:bodyPr>
          <a:lstStyle/>
          <a:p>
            <a:endParaRPr lang="en-US" dirty="0"/>
          </a:p>
        </p:txBody>
      </p:sp>
      <p:cxnSp>
        <p:nvCxnSpPr>
          <p:cNvPr id="123" name="Straight Connector 68">
            <a:extLst>
              <a:ext uri="{FF2B5EF4-FFF2-40B4-BE49-F238E27FC236}">
                <a16:creationId xmlns:a16="http://schemas.microsoft.com/office/drawing/2014/main" id="{873F5967-4993-405D-A3E6-84DCEFF44C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2403086" cy="103723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BD31223-6E07-500C-F036-545A372A8DE3}"/>
              </a:ext>
            </a:extLst>
          </p:cNvPr>
          <p:cNvSpPr>
            <a:spLocks noGrp="1"/>
          </p:cNvSpPr>
          <p:nvPr>
            <p:ph sz="half" idx="2"/>
          </p:nvPr>
        </p:nvSpPr>
        <p:spPr>
          <a:xfrm>
            <a:off x="1129553" y="2114549"/>
            <a:ext cx="4632341" cy="2019350"/>
          </a:xfrm>
        </p:spPr>
        <p:txBody>
          <a:bodyPr vert="horz" lIns="91440" tIns="45720" rIns="91440" bIns="45720" rtlCol="0" anchor="t">
            <a:normAutofit/>
          </a:bodyPr>
          <a:lstStyle/>
          <a:p>
            <a:r>
              <a:rPr lang="en-US" dirty="0"/>
              <a:t>Big Data can be defined as a large amount of accumulated data that is unstructured, semi-structured, and unstructured data that came from different resources.</a:t>
            </a:r>
          </a:p>
        </p:txBody>
      </p:sp>
      <p:cxnSp>
        <p:nvCxnSpPr>
          <p:cNvPr id="124" name="Straight Connector 70">
            <a:extLst>
              <a:ext uri="{FF2B5EF4-FFF2-40B4-BE49-F238E27FC236}">
                <a16:creationId xmlns:a16="http://schemas.microsoft.com/office/drawing/2014/main" id="{A3A523CC-BD6C-4A0D-B9DB-1DC2CE1E22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807758" y="5501473"/>
            <a:ext cx="5455709" cy="135652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Graphic 4">
            <a:extLst>
              <a:ext uri="{FF2B5EF4-FFF2-40B4-BE49-F238E27FC236}">
                <a16:creationId xmlns:a16="http://schemas.microsoft.com/office/drawing/2014/main" id="{3DFFF617-DF29-7B15-9B50-906839BF68DC}"/>
              </a:ext>
            </a:extLst>
          </p:cNvPr>
          <p:cNvPicPr>
            <a:picLocks noGrp="1" noChangeAspect="1"/>
          </p:cNvPicPr>
          <p:nvPr>
            <p:ph sz="half" idx="1"/>
          </p:nvPr>
        </p:nvPicPr>
        <p:blipFill>
          <a:blip r:embed="rId2">
            <a:extLst>
              <a:ext uri="{96DAC541-7B7A-43D3-8B79-37D633B846F1}">
                <asvg:svgBlip xmlns:asvg="http://schemas.microsoft.com/office/drawing/2016/SVG/main" r:embed="rId3"/>
              </a:ext>
            </a:extLst>
          </a:blip>
          <a:stretch>
            <a:fillRect/>
          </a:stretch>
        </p:blipFill>
        <p:spPr>
          <a:xfrm>
            <a:off x="6548437" y="2689834"/>
            <a:ext cx="5110163" cy="3059482"/>
          </a:xfrm>
          <a:prstGeom prst="rect">
            <a:avLst/>
          </a:prstGeom>
        </p:spPr>
      </p:pic>
      <p:sp>
        <p:nvSpPr>
          <p:cNvPr id="6" name="Content Placeholder 4">
            <a:extLst>
              <a:ext uri="{FF2B5EF4-FFF2-40B4-BE49-F238E27FC236}">
                <a16:creationId xmlns:a16="http://schemas.microsoft.com/office/drawing/2014/main" id="{1CCAF622-E2BA-B5AB-CF2F-276848BA97BF}"/>
              </a:ext>
            </a:extLst>
          </p:cNvPr>
          <p:cNvSpPr txBox="1">
            <a:spLocks/>
          </p:cNvSpPr>
          <p:nvPr/>
        </p:nvSpPr>
        <p:spPr>
          <a:xfrm>
            <a:off x="1123802" y="3747816"/>
            <a:ext cx="4819246" cy="2163123"/>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r>
              <a:rPr lang="en-US" dirty="0"/>
              <a:t>According to IBM, Big Data has been primarily characterized by its 4 V's. Which are Volume, Velocity, Variety, and Veracity.</a:t>
            </a:r>
          </a:p>
        </p:txBody>
      </p:sp>
    </p:spTree>
    <p:extLst>
      <p:ext uri="{BB962C8B-B14F-4D97-AF65-F5344CB8AC3E}">
        <p14:creationId xmlns:p14="http://schemas.microsoft.com/office/powerpoint/2010/main" val="18937360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1+#ppt_w/2"/>
                                          </p:val>
                                        </p:tav>
                                        <p:tav tm="100000">
                                          <p:val>
                                            <p:strVal val="#ppt_x"/>
                                          </p:val>
                                        </p:tav>
                                      </p:tavLst>
                                    </p:anim>
                                    <p:anim calcmode="lin" valueType="num">
                                      <p:cBhvr additive="base">
                                        <p:cTn id="19"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91386-90B1-1C2D-6571-A04EBF9A3793}"/>
              </a:ext>
            </a:extLst>
          </p:cNvPr>
          <p:cNvSpPr>
            <a:spLocks noGrp="1"/>
          </p:cNvSpPr>
          <p:nvPr>
            <p:ph type="title"/>
          </p:nvPr>
        </p:nvSpPr>
        <p:spPr/>
        <p:txBody>
          <a:bodyPr/>
          <a:lstStyle/>
          <a:p>
            <a:endParaRPr lang="en-US"/>
          </a:p>
        </p:txBody>
      </p:sp>
      <p:pic>
        <p:nvPicPr>
          <p:cNvPr id="4" name="Picture 4" descr="Logo&#10;&#10;Description automatically generated">
            <a:extLst>
              <a:ext uri="{FF2B5EF4-FFF2-40B4-BE49-F238E27FC236}">
                <a16:creationId xmlns:a16="http://schemas.microsoft.com/office/drawing/2014/main" id="{FA9E4288-3F69-A3A1-7A69-4AFA269F3DEF}"/>
              </a:ext>
            </a:extLst>
          </p:cNvPr>
          <p:cNvPicPr>
            <a:picLocks noGrp="1" noChangeAspect="1"/>
          </p:cNvPicPr>
          <p:nvPr>
            <p:ph idx="1"/>
          </p:nvPr>
        </p:nvPicPr>
        <p:blipFill rotWithShape="1">
          <a:blip r:embed="rId2"/>
          <a:srcRect l="16306" t="16142" r="22593" b="24409"/>
          <a:stretch/>
        </p:blipFill>
        <p:spPr>
          <a:xfrm>
            <a:off x="1259457" y="438929"/>
            <a:ext cx="4239572" cy="2059385"/>
          </a:xfrm>
        </p:spPr>
      </p:pic>
      <p:sp>
        <p:nvSpPr>
          <p:cNvPr id="5" name="TextBox 4">
            <a:extLst>
              <a:ext uri="{FF2B5EF4-FFF2-40B4-BE49-F238E27FC236}">
                <a16:creationId xmlns:a16="http://schemas.microsoft.com/office/drawing/2014/main" id="{52356F22-D8DA-07B0-4952-A7AE7B2A4C21}"/>
              </a:ext>
            </a:extLst>
          </p:cNvPr>
          <p:cNvSpPr txBox="1"/>
          <p:nvPr/>
        </p:nvSpPr>
        <p:spPr>
          <a:xfrm>
            <a:off x="1388493" y="2500942"/>
            <a:ext cx="9560223"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t>Is a scripting language for analyzing and querying large data sets that are stored in HDFS.</a:t>
            </a:r>
          </a:p>
          <a:p>
            <a:pPr marL="285750" indent="-285750">
              <a:buFont typeface="Arial"/>
              <a:buChar char="•"/>
            </a:pPr>
            <a:r>
              <a:rPr lang="en-US" sz="2400" dirty="0"/>
              <a:t>Users can write their own functions using their preferred scripting language.</a:t>
            </a:r>
          </a:p>
          <a:p>
            <a:pPr marL="285750" indent="-285750">
              <a:buFont typeface="Arial"/>
              <a:buChar char="•"/>
            </a:pPr>
            <a:r>
              <a:rPr lang="en-US" sz="2400" dirty="0"/>
              <a:t>It evaluates both structured and unstructured data</a:t>
            </a:r>
          </a:p>
          <a:p>
            <a:pPr marL="285750" indent="-285750">
              <a:buFont typeface="Arial"/>
              <a:buChar char="•"/>
            </a:pPr>
            <a:r>
              <a:rPr lang="en-US" sz="2400" dirty="0">
                <a:ea typeface="+mn-lt"/>
                <a:cs typeface="+mn-lt"/>
              </a:rPr>
              <a:t>Interprets a load command to load the data in the pig. Then perform various functions such as grouping data, filtering, joining, sorting, etc.  After the executions, data can be dumped on the screen or stored the result back into HDFS according to the user's requirement.</a:t>
            </a:r>
            <a:endParaRPr lang="en-US" sz="2400" dirty="0"/>
          </a:p>
        </p:txBody>
      </p:sp>
    </p:spTree>
    <p:extLst>
      <p:ext uri="{BB962C8B-B14F-4D97-AF65-F5344CB8AC3E}">
        <p14:creationId xmlns:p14="http://schemas.microsoft.com/office/powerpoint/2010/main" val="2506676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fade">
                                      <p:cBhvr>
                                        <p:cTn id="18" dur="500"/>
                                        <p:tgtEl>
                                          <p:spTgt spid="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fade">
                                      <p:cBhvr>
                                        <p:cTn id="23" dur="500"/>
                                        <p:tgtEl>
                                          <p:spTgt spid="5">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fade">
                                      <p:cBhvr>
                                        <p:cTn id="28"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20ACB-0165-347F-9DEF-14AAD9655FD6}"/>
              </a:ext>
            </a:extLst>
          </p:cNvPr>
          <p:cNvSpPr>
            <a:spLocks noGrp="1"/>
          </p:cNvSpPr>
          <p:nvPr>
            <p:ph type="title"/>
          </p:nvPr>
        </p:nvSpPr>
        <p:spPr/>
        <p:txBody>
          <a:bodyPr/>
          <a:lstStyle/>
          <a:p>
            <a:endParaRPr lang="en-US"/>
          </a:p>
        </p:txBody>
      </p:sp>
      <p:pic>
        <p:nvPicPr>
          <p:cNvPr id="4" name="Picture 4" descr="A picture containing icon&#10;&#10;Description automatically generated">
            <a:extLst>
              <a:ext uri="{FF2B5EF4-FFF2-40B4-BE49-F238E27FC236}">
                <a16:creationId xmlns:a16="http://schemas.microsoft.com/office/drawing/2014/main" id="{7F095A2A-2F63-2AB5-6213-E4CEC7184EF7}"/>
              </a:ext>
            </a:extLst>
          </p:cNvPr>
          <p:cNvPicPr>
            <a:picLocks noGrp="1" noChangeAspect="1"/>
          </p:cNvPicPr>
          <p:nvPr>
            <p:ph idx="1"/>
          </p:nvPr>
        </p:nvPicPr>
        <p:blipFill rotWithShape="1">
          <a:blip r:embed="rId2"/>
          <a:srcRect l="11788" t="9016" r="11591" b="6557"/>
          <a:stretch/>
        </p:blipFill>
        <p:spPr>
          <a:xfrm>
            <a:off x="1201948" y="485655"/>
            <a:ext cx="5604972" cy="1479657"/>
          </a:xfrm>
        </p:spPr>
      </p:pic>
      <p:sp>
        <p:nvSpPr>
          <p:cNvPr id="5" name="TextBox 4">
            <a:extLst>
              <a:ext uri="{FF2B5EF4-FFF2-40B4-BE49-F238E27FC236}">
                <a16:creationId xmlns:a16="http://schemas.microsoft.com/office/drawing/2014/main" id="{6B086F62-0A30-C0DB-CA87-27E246EC92BC}"/>
              </a:ext>
            </a:extLst>
          </p:cNvPr>
          <p:cNvSpPr txBox="1"/>
          <p:nvPr/>
        </p:nvSpPr>
        <p:spPr>
          <a:xfrm>
            <a:off x="1136529" y="2066386"/>
            <a:ext cx="9680993"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t>A NoSQL database that is built on top of HDFS and is considered as Hadoop database.</a:t>
            </a:r>
          </a:p>
          <a:p>
            <a:pPr marL="285750" indent="-285750">
              <a:buFont typeface="Arial"/>
              <a:buChar char="•"/>
            </a:pPr>
            <a:r>
              <a:rPr lang="en-US" sz="2400" dirty="0"/>
              <a:t>It mimics Google's Bigtable and supports various types of data.</a:t>
            </a:r>
          </a:p>
          <a:p>
            <a:pPr marL="285750" indent="-285750">
              <a:buFont typeface="Arial"/>
              <a:buChar char="•"/>
            </a:pPr>
            <a:r>
              <a:rPr lang="en-US" sz="2400" dirty="0"/>
              <a:t>It is built in Java and its application can be written in </a:t>
            </a:r>
            <a:r>
              <a:rPr lang="en-US" sz="2400" dirty="0">
                <a:ea typeface="+mn-lt"/>
                <a:cs typeface="+mn-lt"/>
              </a:rPr>
              <a:t>Avro, REST, and Thrift APIs. Enterprises use this for real-time data analysis.</a:t>
            </a:r>
          </a:p>
          <a:p>
            <a:pPr marL="285750" indent="-285750">
              <a:buFont typeface="Arial"/>
              <a:buChar char="•"/>
            </a:pPr>
            <a:r>
              <a:rPr lang="en-US" sz="2400" dirty="0">
                <a:ea typeface="+mn-lt"/>
                <a:cs typeface="+mn-lt"/>
              </a:rPr>
              <a:t>It equips sparse data sets which are common in</a:t>
            </a:r>
            <a:r>
              <a:rPr lang="en-US" sz="2400" b="1" dirty="0">
                <a:ea typeface="+mn-lt"/>
                <a:cs typeface="+mn-lt"/>
              </a:rPr>
              <a:t> Big Data use case</a:t>
            </a:r>
          </a:p>
          <a:p>
            <a:pPr marL="285750" indent="-285750">
              <a:buFont typeface="Arial"/>
              <a:buChar char="•"/>
            </a:pPr>
            <a:r>
              <a:rPr lang="en-US" sz="2400" dirty="0"/>
              <a:t>It has two components:</a:t>
            </a:r>
          </a:p>
          <a:p>
            <a:pPr marL="914400" lvl="1" indent="-457200">
              <a:buAutoNum type="arabicPeriod"/>
            </a:pPr>
            <a:r>
              <a:rPr lang="en-US" sz="2400" dirty="0"/>
              <a:t>HBase Master – It maintains and monitors the Hadoop cluster, manages the database, handles DDL operations, and controls failovers</a:t>
            </a:r>
          </a:p>
          <a:p>
            <a:pPr marL="914400" lvl="1" indent="-457200">
              <a:buAutoNum type="arabicPeriod"/>
            </a:pPr>
            <a:r>
              <a:rPr lang="en-US" sz="2400" dirty="0"/>
              <a:t>Regional Server – it </a:t>
            </a:r>
            <a:r>
              <a:rPr lang="en-US" sz="2400" dirty="0">
                <a:ea typeface="+mn-lt"/>
                <a:cs typeface="+mn-lt"/>
              </a:rPr>
              <a:t>is a process that controls reads, writes, updates, and deletes requests from clients. It runs on every node in a Hadoop cluster which is HDFS </a:t>
            </a:r>
            <a:r>
              <a:rPr lang="en-US" sz="2400" dirty="0" err="1">
                <a:ea typeface="+mn-lt"/>
                <a:cs typeface="+mn-lt"/>
              </a:rPr>
              <a:t>DataNode</a:t>
            </a:r>
            <a:r>
              <a:rPr lang="en-US" sz="2400" dirty="0">
                <a:ea typeface="+mn-lt"/>
                <a:cs typeface="+mn-lt"/>
              </a:rPr>
              <a:t>.</a:t>
            </a:r>
            <a:endParaRPr lang="en-US" sz="2400" dirty="0"/>
          </a:p>
        </p:txBody>
      </p:sp>
    </p:spTree>
    <p:extLst>
      <p:ext uri="{BB962C8B-B14F-4D97-AF65-F5344CB8AC3E}">
        <p14:creationId xmlns:p14="http://schemas.microsoft.com/office/powerpoint/2010/main" val="231160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wipe(left)">
                                      <p:cBhvr>
                                        <p:cTn id="13" dur="500"/>
                                        <p:tgtEl>
                                          <p:spTgt spid="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wipe(left)">
                                      <p:cBhvr>
                                        <p:cTn id="18" dur="500"/>
                                        <p:tgtEl>
                                          <p:spTgt spid="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wipe(left)">
                                      <p:cBhvr>
                                        <p:cTn id="23" dur="500"/>
                                        <p:tgtEl>
                                          <p:spTgt spid="5">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wipe(left)">
                                      <p:cBhvr>
                                        <p:cTn id="28" dur="500"/>
                                        <p:tgtEl>
                                          <p:spTgt spid="5">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5">
                                            <p:txEl>
                                              <p:pRg st="4" end="4"/>
                                            </p:txEl>
                                          </p:spTgt>
                                        </p:tgtEl>
                                        <p:attrNameLst>
                                          <p:attrName>style.visibility</p:attrName>
                                        </p:attrNameLst>
                                      </p:cBhvr>
                                      <p:to>
                                        <p:strVal val="visible"/>
                                      </p:to>
                                    </p:set>
                                    <p:animEffect transition="in" filter="wipe(left)">
                                      <p:cBhvr>
                                        <p:cTn id="33" dur="500"/>
                                        <p:tgtEl>
                                          <p:spTgt spid="5">
                                            <p:txEl>
                                              <p:pRg st="4" end="4"/>
                                            </p:txEl>
                                          </p:spTgt>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5">
                                            <p:txEl>
                                              <p:pRg st="5" end="5"/>
                                            </p:txEl>
                                          </p:spTgt>
                                        </p:tgtEl>
                                        <p:attrNameLst>
                                          <p:attrName>style.visibility</p:attrName>
                                        </p:attrNameLst>
                                      </p:cBhvr>
                                      <p:to>
                                        <p:strVal val="visible"/>
                                      </p:to>
                                    </p:set>
                                    <p:animEffect transition="in" filter="wipe(left)">
                                      <p:cBhvr>
                                        <p:cTn id="36" dur="500"/>
                                        <p:tgtEl>
                                          <p:spTgt spid="5">
                                            <p:txEl>
                                              <p:pRg st="5" end="5"/>
                                            </p:txEl>
                                          </p:spTgt>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5">
                                            <p:txEl>
                                              <p:pRg st="6" end="6"/>
                                            </p:txEl>
                                          </p:spTgt>
                                        </p:tgtEl>
                                        <p:attrNameLst>
                                          <p:attrName>style.visibility</p:attrName>
                                        </p:attrNameLst>
                                      </p:cBhvr>
                                      <p:to>
                                        <p:strVal val="visible"/>
                                      </p:to>
                                    </p:set>
                                    <p:animEffect transition="in" filter="wipe(left)">
                                      <p:cBhvr>
                                        <p:cTn id="39"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C4D9E-28D0-A020-AC5D-57EF4E36DC5E}"/>
              </a:ext>
            </a:extLst>
          </p:cNvPr>
          <p:cNvSpPr>
            <a:spLocks noGrp="1"/>
          </p:cNvSpPr>
          <p:nvPr>
            <p:ph type="title"/>
          </p:nvPr>
        </p:nvSpPr>
        <p:spPr/>
        <p:txBody>
          <a:bodyPr/>
          <a:lstStyle/>
          <a:p>
            <a:endParaRPr lang="en-US"/>
          </a:p>
        </p:txBody>
      </p:sp>
      <p:pic>
        <p:nvPicPr>
          <p:cNvPr id="4" name="Picture 4" descr="Logo, company name&#10;&#10;Description automatically generated">
            <a:extLst>
              <a:ext uri="{FF2B5EF4-FFF2-40B4-BE49-F238E27FC236}">
                <a16:creationId xmlns:a16="http://schemas.microsoft.com/office/drawing/2014/main" id="{2E16827F-2E40-9EB9-37E1-268E12FF0429}"/>
              </a:ext>
            </a:extLst>
          </p:cNvPr>
          <p:cNvPicPr>
            <a:picLocks noGrp="1" noChangeAspect="1"/>
          </p:cNvPicPr>
          <p:nvPr>
            <p:ph idx="1"/>
          </p:nvPr>
        </p:nvPicPr>
        <p:blipFill rotWithShape="1">
          <a:blip r:embed="rId2"/>
          <a:srcRect l="2744" t="6494" r="1921"/>
          <a:stretch/>
        </p:blipFill>
        <p:spPr>
          <a:xfrm>
            <a:off x="1371600" y="401099"/>
            <a:ext cx="4498959" cy="2074284"/>
          </a:xfrm>
        </p:spPr>
      </p:pic>
      <p:sp>
        <p:nvSpPr>
          <p:cNvPr id="5" name="TextBox 4">
            <a:extLst>
              <a:ext uri="{FF2B5EF4-FFF2-40B4-BE49-F238E27FC236}">
                <a16:creationId xmlns:a16="http://schemas.microsoft.com/office/drawing/2014/main" id="{5AE71F7B-C59A-5CFE-D968-DD38F14E94F7}"/>
              </a:ext>
            </a:extLst>
          </p:cNvPr>
          <p:cNvSpPr txBox="1"/>
          <p:nvPr/>
        </p:nvSpPr>
        <p:spPr>
          <a:xfrm>
            <a:off x="1137609" y="2889849"/>
            <a:ext cx="988766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Provides a platform for creating machine learning application that is scalable. These machine learning models can be </a:t>
            </a:r>
            <a:r>
              <a:rPr lang="en-US" sz="2400" dirty="0">
                <a:ea typeface="+mn-lt"/>
                <a:cs typeface="+mn-lt"/>
              </a:rPr>
              <a:t>collaborative filtering, clustering, and classification. </a:t>
            </a:r>
            <a:endParaRPr lang="en-US" dirty="0"/>
          </a:p>
        </p:txBody>
      </p:sp>
    </p:spTree>
    <p:extLst>
      <p:ext uri="{BB962C8B-B14F-4D97-AF65-F5344CB8AC3E}">
        <p14:creationId xmlns:p14="http://schemas.microsoft.com/office/powerpoint/2010/main" val="982700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righ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84130-6F9A-D44F-321D-49CEA1417149}"/>
              </a:ext>
            </a:extLst>
          </p:cNvPr>
          <p:cNvSpPr>
            <a:spLocks noGrp="1"/>
          </p:cNvSpPr>
          <p:nvPr>
            <p:ph type="title"/>
          </p:nvPr>
        </p:nvSpPr>
        <p:spPr/>
        <p:txBody>
          <a:bodyPr/>
          <a:lstStyle/>
          <a:p>
            <a:endParaRPr lang="en-US"/>
          </a:p>
        </p:txBody>
      </p:sp>
      <p:pic>
        <p:nvPicPr>
          <p:cNvPr id="4" name="Picture 4">
            <a:extLst>
              <a:ext uri="{FF2B5EF4-FFF2-40B4-BE49-F238E27FC236}">
                <a16:creationId xmlns:a16="http://schemas.microsoft.com/office/drawing/2014/main" id="{C44D87A1-E55A-56F1-63A9-141DA20461AB}"/>
              </a:ext>
            </a:extLst>
          </p:cNvPr>
          <p:cNvPicPr>
            <a:picLocks noGrp="1" noChangeAspect="1"/>
          </p:cNvPicPr>
          <p:nvPr>
            <p:ph idx="1"/>
          </p:nvPr>
        </p:nvPicPr>
        <p:blipFill rotWithShape="1">
          <a:blip r:embed="rId2"/>
          <a:srcRect l="8889" t="13986" r="5333" b="11888"/>
          <a:stretch/>
        </p:blipFill>
        <p:spPr>
          <a:xfrm>
            <a:off x="1356864" y="477029"/>
            <a:ext cx="3698067" cy="2028273"/>
          </a:xfrm>
        </p:spPr>
      </p:pic>
      <p:sp>
        <p:nvSpPr>
          <p:cNvPr id="5" name="TextBox 4">
            <a:extLst>
              <a:ext uri="{FF2B5EF4-FFF2-40B4-BE49-F238E27FC236}">
                <a16:creationId xmlns:a16="http://schemas.microsoft.com/office/drawing/2014/main" id="{C5E218BD-AF6D-02B3-3BB8-82FF3E5E0212}"/>
              </a:ext>
            </a:extLst>
          </p:cNvPr>
          <p:cNvSpPr txBox="1"/>
          <p:nvPr/>
        </p:nvSpPr>
        <p:spPr>
          <a:xfrm>
            <a:off x="1410779" y="2784894"/>
            <a:ext cx="9541174"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dirty="0"/>
              <a:t>It collaborates multiple services in the Hadoop ecosystem and keep records on all transactions.</a:t>
            </a:r>
            <a:endParaRPr lang="en-US" dirty="0"/>
          </a:p>
          <a:p>
            <a:pPr marL="342900" indent="-342900">
              <a:buFont typeface="Arial"/>
              <a:buChar char="•"/>
            </a:pPr>
            <a:r>
              <a:rPr lang="en-US" sz="2400" dirty="0" err="1">
                <a:ea typeface="+mn-lt"/>
                <a:cs typeface="+mn-lt"/>
              </a:rPr>
              <a:t>Zookeper</a:t>
            </a:r>
            <a:r>
              <a:rPr lang="en-US" sz="2400" dirty="0">
                <a:ea typeface="+mn-lt"/>
                <a:cs typeface="+mn-lt"/>
              </a:rPr>
              <a:t> manages to organize and maintain services in a distributed environment with its simple APIs and Architecture.</a:t>
            </a:r>
          </a:p>
          <a:p>
            <a:pPr marL="342900" indent="-342900">
              <a:buFont typeface="Arial"/>
              <a:buChar char="•"/>
            </a:pPr>
            <a:r>
              <a:rPr lang="en-US" sz="2400" dirty="0">
                <a:ea typeface="+mn-lt"/>
                <a:cs typeface="+mn-lt"/>
              </a:rPr>
              <a:t>It saves the time required for synchronization (which solves deadlock that occurs when two or more tasks fight for the same resource), configuration maintenance, grouping, and naming.</a:t>
            </a:r>
          </a:p>
          <a:p>
            <a:pPr marL="342900" indent="-342900">
              <a:buFont typeface="Arial"/>
              <a:buChar char="•"/>
            </a:pPr>
            <a:r>
              <a:rPr lang="en-US" sz="2400" dirty="0">
                <a:ea typeface="+mn-lt"/>
                <a:cs typeface="+mn-lt"/>
              </a:rPr>
              <a:t>Enable developers to focus on core applications rather than concentrating on a distributed environment of the application. </a:t>
            </a:r>
          </a:p>
        </p:txBody>
      </p:sp>
    </p:spTree>
    <p:extLst>
      <p:ext uri="{BB962C8B-B14F-4D97-AF65-F5344CB8AC3E}">
        <p14:creationId xmlns:p14="http://schemas.microsoft.com/office/powerpoint/2010/main" val="1924588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wipe(left)">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wipe(left)">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wipe(left)">
                                      <p:cBhvr>
                                        <p:cTn id="2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141EB-2366-6518-50BD-C59890F01D18}"/>
              </a:ext>
            </a:extLst>
          </p:cNvPr>
          <p:cNvSpPr>
            <a:spLocks noGrp="1"/>
          </p:cNvSpPr>
          <p:nvPr>
            <p:ph type="title"/>
          </p:nvPr>
        </p:nvSpPr>
        <p:spPr/>
        <p:txBody>
          <a:bodyPr/>
          <a:lstStyle/>
          <a:p>
            <a:endParaRPr lang="en-US"/>
          </a:p>
        </p:txBody>
      </p:sp>
      <p:pic>
        <p:nvPicPr>
          <p:cNvPr id="4" name="Picture 4">
            <a:extLst>
              <a:ext uri="{FF2B5EF4-FFF2-40B4-BE49-F238E27FC236}">
                <a16:creationId xmlns:a16="http://schemas.microsoft.com/office/drawing/2014/main" id="{71C2F29D-5293-BB1F-B2A4-2F09EF5EE35A}"/>
              </a:ext>
            </a:extLst>
          </p:cNvPr>
          <p:cNvPicPr>
            <a:picLocks noGrp="1" noChangeAspect="1"/>
          </p:cNvPicPr>
          <p:nvPr>
            <p:ph idx="1"/>
          </p:nvPr>
        </p:nvPicPr>
        <p:blipFill rotWithShape="1">
          <a:blip r:embed="rId2"/>
          <a:srcRect l="24620" t="33523" r="23708" b="37500"/>
          <a:stretch/>
        </p:blipFill>
        <p:spPr>
          <a:xfrm>
            <a:off x="1045234" y="670224"/>
            <a:ext cx="3720767" cy="1107994"/>
          </a:xfrm>
        </p:spPr>
      </p:pic>
      <p:sp>
        <p:nvSpPr>
          <p:cNvPr id="5" name="TextBox 4">
            <a:extLst>
              <a:ext uri="{FF2B5EF4-FFF2-40B4-BE49-F238E27FC236}">
                <a16:creationId xmlns:a16="http://schemas.microsoft.com/office/drawing/2014/main" id="{10ED6871-6A55-84A3-8812-ABF6C49CE6BF}"/>
              </a:ext>
            </a:extLst>
          </p:cNvPr>
          <p:cNvSpPr txBox="1"/>
          <p:nvPr/>
        </p:nvSpPr>
        <p:spPr>
          <a:xfrm>
            <a:off x="1140124" y="2476500"/>
            <a:ext cx="9880479" cy="33239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dirty="0"/>
              <a:t>It works as a scheduler system to run and manage Hadoop jobs and merge multiple complex jobs to run into a single sequential order of work.</a:t>
            </a:r>
          </a:p>
          <a:p>
            <a:pPr marL="342900" indent="-342900">
              <a:buFont typeface="Arial"/>
              <a:buChar char="•"/>
            </a:pPr>
            <a:r>
              <a:rPr lang="en-US" sz="2400" dirty="0"/>
              <a:t>It consist of two jobs:</a:t>
            </a:r>
          </a:p>
          <a:p>
            <a:pPr marL="914400" lvl="1" indent="-457200">
              <a:buAutoNum type="arabicPeriod"/>
            </a:pPr>
            <a:r>
              <a:rPr lang="en-US" sz="2400" b="1" dirty="0">
                <a:ea typeface="+mn-lt"/>
                <a:cs typeface="+mn-lt"/>
              </a:rPr>
              <a:t>Workflow –</a:t>
            </a:r>
            <a:r>
              <a:rPr lang="en-US" sz="2400" dirty="0">
                <a:ea typeface="+mn-lt"/>
                <a:cs typeface="+mn-lt"/>
              </a:rPr>
              <a:t> It stores and runs a workflow composed of Hadoop jobs and stores the job as Directed Acyclic Graph to determine the sequence of actions that will get executed.</a:t>
            </a:r>
          </a:p>
          <a:p>
            <a:pPr marL="914400" lvl="1" indent="-457200">
              <a:buAutoNum type="arabicPeriod"/>
            </a:pPr>
            <a:r>
              <a:rPr lang="en-US" sz="2400" b="1" dirty="0">
                <a:ea typeface="+mn-lt"/>
                <a:cs typeface="+mn-lt"/>
              </a:rPr>
              <a:t>Coordinator –</a:t>
            </a:r>
            <a:r>
              <a:rPr lang="en-US" sz="2400" dirty="0">
                <a:ea typeface="+mn-lt"/>
                <a:cs typeface="+mn-lt"/>
              </a:rPr>
              <a:t> It runs workflow jobs based on predefined schedules and the availability of data.</a:t>
            </a:r>
          </a:p>
          <a:p>
            <a:pPr>
              <a:buFont typeface="Arial"/>
              <a:buChar char="•"/>
            </a:pPr>
            <a:endParaRPr lang="en-US"/>
          </a:p>
        </p:txBody>
      </p:sp>
    </p:spTree>
    <p:extLst>
      <p:ext uri="{BB962C8B-B14F-4D97-AF65-F5344CB8AC3E}">
        <p14:creationId xmlns:p14="http://schemas.microsoft.com/office/powerpoint/2010/main" val="236578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wipe(left)">
                                      <p:cBhvr>
                                        <p:cTn id="17" dur="500"/>
                                        <p:tgtEl>
                                          <p:spTgt spid="5">
                                            <p:txEl>
                                              <p:pRg st="1" end="1"/>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wipe(left)">
                                      <p:cBhvr>
                                        <p:cTn id="20" dur="500"/>
                                        <p:tgtEl>
                                          <p:spTgt spid="5">
                                            <p:txEl>
                                              <p:pRg st="2" end="2"/>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wipe(left)">
                                      <p:cBhvr>
                                        <p:cTn id="23"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76680-9B85-1776-1ADF-C9981BE84B86}"/>
              </a:ext>
            </a:extLst>
          </p:cNvPr>
          <p:cNvSpPr>
            <a:spLocks noGrp="1"/>
          </p:cNvSpPr>
          <p:nvPr>
            <p:ph type="title"/>
          </p:nvPr>
        </p:nvSpPr>
        <p:spPr/>
        <p:txBody>
          <a:bodyPr/>
          <a:lstStyle/>
          <a:p>
            <a:endParaRPr lang="en-US"/>
          </a:p>
        </p:txBody>
      </p:sp>
      <p:pic>
        <p:nvPicPr>
          <p:cNvPr id="4" name="Picture 4" descr="Logo, company name&#10;&#10;Description automatically generated">
            <a:extLst>
              <a:ext uri="{FF2B5EF4-FFF2-40B4-BE49-F238E27FC236}">
                <a16:creationId xmlns:a16="http://schemas.microsoft.com/office/drawing/2014/main" id="{7A7D09E7-7FA9-F2B0-38FB-DB7A4374BFD0}"/>
              </a:ext>
            </a:extLst>
          </p:cNvPr>
          <p:cNvPicPr>
            <a:picLocks noGrp="1" noChangeAspect="1"/>
          </p:cNvPicPr>
          <p:nvPr>
            <p:ph idx="1"/>
          </p:nvPr>
        </p:nvPicPr>
        <p:blipFill rotWithShape="1">
          <a:blip r:embed="rId2"/>
          <a:srcRect l="16583" t="17208" r="12563" b="18939"/>
          <a:stretch/>
        </p:blipFill>
        <p:spPr>
          <a:xfrm>
            <a:off x="1029778" y="524473"/>
            <a:ext cx="3217981" cy="1906516"/>
          </a:xfrm>
        </p:spPr>
      </p:pic>
      <p:sp>
        <p:nvSpPr>
          <p:cNvPr id="5" name="TextBox 4">
            <a:extLst>
              <a:ext uri="{FF2B5EF4-FFF2-40B4-BE49-F238E27FC236}">
                <a16:creationId xmlns:a16="http://schemas.microsoft.com/office/drawing/2014/main" id="{72485CEA-5EEE-4D37-09C6-55DAC89310A1}"/>
              </a:ext>
            </a:extLst>
          </p:cNvPr>
          <p:cNvSpPr txBox="1"/>
          <p:nvPr/>
        </p:nvSpPr>
        <p:spPr>
          <a:xfrm>
            <a:off x="1141922" y="2608772"/>
            <a:ext cx="9878323"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dirty="0"/>
              <a:t>A tool that Interacts between RDBMS and Hadoop ecosystem application. </a:t>
            </a:r>
            <a:r>
              <a:rPr lang="en-US" sz="2400" dirty="0">
                <a:ea typeface="+mn-lt"/>
                <a:cs typeface="+mn-lt"/>
              </a:rPr>
              <a:t>It mainly assists in moving data from an enterprise database to a Hadoop cluster and performing the ETL process. </a:t>
            </a:r>
          </a:p>
          <a:p>
            <a:pPr marL="342900" indent="-342900">
              <a:buFont typeface="Arial"/>
              <a:buChar char="•"/>
            </a:pPr>
            <a:r>
              <a:rPr lang="en-US" sz="2400" dirty="0">
                <a:ea typeface="+mn-lt"/>
                <a:cs typeface="+mn-lt"/>
              </a:rPr>
              <a:t>It also acts as a load balancer by reducing extra storage and processing loads to other devices.</a:t>
            </a:r>
            <a:endParaRPr lang="en-US" sz="2400" dirty="0"/>
          </a:p>
        </p:txBody>
      </p:sp>
    </p:spTree>
    <p:extLst>
      <p:ext uri="{BB962C8B-B14F-4D97-AF65-F5344CB8AC3E}">
        <p14:creationId xmlns:p14="http://schemas.microsoft.com/office/powerpoint/2010/main" val="1613838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wipe(left)">
                                      <p:cBhvr>
                                        <p:cTn id="1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332F2-15F2-7BFA-AB1E-BEE146DB92A7}"/>
              </a:ext>
            </a:extLst>
          </p:cNvPr>
          <p:cNvSpPr>
            <a:spLocks noGrp="1"/>
          </p:cNvSpPr>
          <p:nvPr>
            <p:ph type="title"/>
          </p:nvPr>
        </p:nvSpPr>
        <p:spPr/>
        <p:txBody>
          <a:bodyPr/>
          <a:lstStyle/>
          <a:p>
            <a:endParaRPr lang="en-US"/>
          </a:p>
        </p:txBody>
      </p:sp>
      <p:pic>
        <p:nvPicPr>
          <p:cNvPr id="7" name="Picture 7" descr="A picture containing diagram&#10;&#10;Description automatically generated">
            <a:extLst>
              <a:ext uri="{FF2B5EF4-FFF2-40B4-BE49-F238E27FC236}">
                <a16:creationId xmlns:a16="http://schemas.microsoft.com/office/drawing/2014/main" id="{63C47AAD-4ABE-5B22-7BE3-B9EB860397E3}"/>
              </a:ext>
            </a:extLst>
          </p:cNvPr>
          <p:cNvPicPr>
            <a:picLocks noGrp="1" noChangeAspect="1"/>
          </p:cNvPicPr>
          <p:nvPr>
            <p:ph idx="1"/>
          </p:nvPr>
        </p:nvPicPr>
        <p:blipFill rotWithShape="1">
          <a:blip r:embed="rId2"/>
          <a:srcRect l="5038" t="25510" r="56641" b="37628"/>
          <a:stretch/>
        </p:blipFill>
        <p:spPr>
          <a:xfrm>
            <a:off x="1242070" y="413668"/>
            <a:ext cx="3610715" cy="2601525"/>
          </a:xfrm>
        </p:spPr>
      </p:pic>
      <p:sp>
        <p:nvSpPr>
          <p:cNvPr id="8" name="TextBox 7">
            <a:extLst>
              <a:ext uri="{FF2B5EF4-FFF2-40B4-BE49-F238E27FC236}">
                <a16:creationId xmlns:a16="http://schemas.microsoft.com/office/drawing/2014/main" id="{F014DD76-0E9B-30F0-72F9-A32CCC989FEA}"/>
              </a:ext>
            </a:extLst>
          </p:cNvPr>
          <p:cNvSpPr txBox="1"/>
          <p:nvPr/>
        </p:nvSpPr>
        <p:spPr>
          <a:xfrm>
            <a:off x="1460021" y="3255393"/>
            <a:ext cx="8477250" cy="22159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dirty="0">
                <a:ea typeface="+mn-lt"/>
                <a:cs typeface="+mn-lt"/>
              </a:rPr>
              <a:t>Is a distributed ingestion tool for collecting structured and unstructured streaming data from various sources on the web, aggregating them, and moving them into HDFS. The streaming data can be a log file, email messages, sensors, etc. It is a part of the Hadoop ecosystem that ingests streaming data into HDFS.</a:t>
            </a:r>
            <a:endParaRPr lang="en-US" sz="2400" dirty="0"/>
          </a:p>
          <a:p>
            <a:pPr algn="l"/>
            <a:endParaRPr lang="en-US" dirty="0"/>
          </a:p>
        </p:txBody>
      </p:sp>
    </p:spTree>
    <p:extLst>
      <p:ext uri="{BB962C8B-B14F-4D97-AF65-F5344CB8AC3E}">
        <p14:creationId xmlns:p14="http://schemas.microsoft.com/office/powerpoint/2010/main" val="197689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FD6F9-410E-EDDB-A8EF-10C179475335}"/>
              </a:ext>
            </a:extLst>
          </p:cNvPr>
          <p:cNvSpPr>
            <a:spLocks noGrp="1"/>
          </p:cNvSpPr>
          <p:nvPr>
            <p:ph type="title"/>
          </p:nvPr>
        </p:nvSpPr>
        <p:spPr/>
        <p:txBody>
          <a:bodyPr/>
          <a:lstStyle/>
          <a:p>
            <a:endParaRPr lang="en-US"/>
          </a:p>
        </p:txBody>
      </p:sp>
      <p:pic>
        <p:nvPicPr>
          <p:cNvPr id="4" name="Picture 4" descr="A picture containing logo&#10;&#10;Description automatically generated">
            <a:extLst>
              <a:ext uri="{FF2B5EF4-FFF2-40B4-BE49-F238E27FC236}">
                <a16:creationId xmlns:a16="http://schemas.microsoft.com/office/drawing/2014/main" id="{7D2398D1-A9B2-BE81-5BD1-941DCC5170CB}"/>
              </a:ext>
            </a:extLst>
          </p:cNvPr>
          <p:cNvPicPr>
            <a:picLocks noGrp="1" noChangeAspect="1"/>
          </p:cNvPicPr>
          <p:nvPr>
            <p:ph idx="1"/>
          </p:nvPr>
        </p:nvPicPr>
        <p:blipFill rotWithShape="1">
          <a:blip r:embed="rId2"/>
          <a:srcRect t="11009" r="10249" b="11785"/>
          <a:stretch/>
        </p:blipFill>
        <p:spPr>
          <a:xfrm>
            <a:off x="1144797" y="530764"/>
            <a:ext cx="5100737" cy="1320773"/>
          </a:xfrm>
        </p:spPr>
      </p:pic>
      <p:sp>
        <p:nvSpPr>
          <p:cNvPr id="5" name="TextBox 4">
            <a:extLst>
              <a:ext uri="{FF2B5EF4-FFF2-40B4-BE49-F238E27FC236}">
                <a16:creationId xmlns:a16="http://schemas.microsoft.com/office/drawing/2014/main" id="{7ACA545A-7271-095B-01F4-5C43501B5FDE}"/>
              </a:ext>
            </a:extLst>
          </p:cNvPr>
          <p:cNvSpPr txBox="1"/>
          <p:nvPr/>
        </p:nvSpPr>
        <p:spPr>
          <a:xfrm>
            <a:off x="1219200" y="2021096"/>
            <a:ext cx="9410700"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dirty="0"/>
              <a:t>It comprises software that makes Hadoop amendable.</a:t>
            </a:r>
            <a:r>
              <a:rPr lang="en-US" sz="2400" dirty="0">
                <a:ea typeface="+mn-lt"/>
                <a:cs typeface="+mn-lt"/>
              </a:rPr>
              <a:t> It is capable of provisioning, managing, and monitoring Apache Hadoop clusters. </a:t>
            </a:r>
          </a:p>
          <a:p>
            <a:pPr marL="342900" indent="-342900">
              <a:buFont typeface="Arial"/>
              <a:buChar char="•"/>
            </a:pPr>
            <a:r>
              <a:rPr lang="en-US" sz="2400" dirty="0"/>
              <a:t>It provides:</a:t>
            </a:r>
          </a:p>
          <a:p>
            <a:pPr marL="914400" lvl="1" indent="-457200" algn="just">
              <a:buAutoNum type="arabicPeriod"/>
            </a:pPr>
            <a:r>
              <a:rPr lang="en-US" sz="2400" b="1" dirty="0">
                <a:ea typeface="+mn-lt"/>
                <a:cs typeface="+mn-lt"/>
              </a:rPr>
              <a:t>Hadoop cluster provisioning:</a:t>
            </a:r>
            <a:r>
              <a:rPr lang="en-US" sz="2400" dirty="0">
                <a:ea typeface="+mn-lt"/>
                <a:cs typeface="+mn-lt"/>
              </a:rPr>
              <a:t> It gives a step-by-step procedure on how to install Hadoop services across many hosts. It also handles the configuration of Hadoop services across all clusters. </a:t>
            </a:r>
            <a:endParaRPr lang="en-US" sz="2400" dirty="0"/>
          </a:p>
          <a:p>
            <a:pPr marL="914400" lvl="1" indent="-457200" algn="just">
              <a:buAutoNum type="arabicPeriod"/>
            </a:pPr>
            <a:r>
              <a:rPr lang="en-US" sz="2400" b="1" dirty="0">
                <a:ea typeface="+mn-lt"/>
                <a:cs typeface="+mn-lt"/>
              </a:rPr>
              <a:t>Hadoop Cluster management:</a:t>
            </a:r>
            <a:r>
              <a:rPr lang="en-US" sz="2400" dirty="0">
                <a:ea typeface="+mn-lt"/>
                <a:cs typeface="+mn-lt"/>
              </a:rPr>
              <a:t> It acts as a central management system for starting, stopping and reconfiguring of Hadoop services across all clusters.</a:t>
            </a:r>
            <a:endParaRPr lang="en-US" dirty="0">
              <a:ea typeface="+mn-lt"/>
              <a:cs typeface="+mn-lt"/>
            </a:endParaRPr>
          </a:p>
          <a:p>
            <a:pPr marL="914400" lvl="1" indent="-457200" algn="just">
              <a:buAutoNum type="arabicPeriod"/>
            </a:pPr>
            <a:r>
              <a:rPr lang="en-US" sz="2400" b="1" dirty="0">
                <a:ea typeface="+mn-lt"/>
                <a:cs typeface="+mn-lt"/>
              </a:rPr>
              <a:t>Hadoop cluster monitoring:</a:t>
            </a:r>
            <a:r>
              <a:rPr lang="en-US" sz="2400" dirty="0">
                <a:ea typeface="+mn-lt"/>
                <a:cs typeface="+mn-lt"/>
              </a:rPr>
              <a:t> Has a dashboard for monitoring health and status. The Ambari framework notifies the user when anything goes wrong.  For instance, if a node goes down or has low disk space, etc.</a:t>
            </a:r>
            <a:endParaRPr lang="en-US" sz="2400" dirty="0"/>
          </a:p>
          <a:p>
            <a:pPr marL="342900" indent="-342900">
              <a:buFont typeface="Arial"/>
              <a:buChar char="•"/>
            </a:pPr>
            <a:endParaRPr lang="en-US" sz="2400" dirty="0"/>
          </a:p>
        </p:txBody>
      </p:sp>
    </p:spTree>
    <p:extLst>
      <p:ext uri="{BB962C8B-B14F-4D97-AF65-F5344CB8AC3E}">
        <p14:creationId xmlns:p14="http://schemas.microsoft.com/office/powerpoint/2010/main" val="1119743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barn(inVertical)">
                                      <p:cBhvr>
                                        <p:cTn id="11" dur="500"/>
                                        <p:tgtEl>
                                          <p:spTgt spid="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Effect transition="in" filter="barn(inVertical)">
                                      <p:cBhvr>
                                        <p:cTn id="16" dur="500"/>
                                        <p:tgtEl>
                                          <p:spTgt spid="5">
                                            <p:txEl>
                                              <p:pRg st="1" end="1"/>
                                            </p:txEl>
                                          </p:spTgt>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barn(inVertical)">
                                      <p:cBhvr>
                                        <p:cTn id="19" dur="500"/>
                                        <p:tgtEl>
                                          <p:spTgt spid="5">
                                            <p:txEl>
                                              <p:pRg st="2" end="2"/>
                                            </p:txEl>
                                          </p:spTgt>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barn(inVertical)">
                                      <p:cBhvr>
                                        <p:cTn id="22" dur="500"/>
                                        <p:tgtEl>
                                          <p:spTgt spid="5">
                                            <p:txEl>
                                              <p:pRg st="3" end="3"/>
                                            </p:txEl>
                                          </p:spTgt>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barn(inVertical)">
                                      <p:cBhvr>
                                        <p:cTn id="25"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A9C6-BBA0-5B2D-53B4-22741BE2EABB}"/>
              </a:ext>
            </a:extLst>
          </p:cNvPr>
          <p:cNvSpPr>
            <a:spLocks noGrp="1"/>
          </p:cNvSpPr>
          <p:nvPr>
            <p:ph type="title"/>
          </p:nvPr>
        </p:nvSpPr>
        <p:spPr/>
        <p:txBody>
          <a:bodyPr/>
          <a:lstStyle/>
          <a:p>
            <a:endParaRPr lang="en-US"/>
          </a:p>
        </p:txBody>
      </p:sp>
      <p:pic>
        <p:nvPicPr>
          <p:cNvPr id="4" name="Picture 4">
            <a:extLst>
              <a:ext uri="{FF2B5EF4-FFF2-40B4-BE49-F238E27FC236}">
                <a16:creationId xmlns:a16="http://schemas.microsoft.com/office/drawing/2014/main" id="{844CEA8E-EDE6-405D-8C31-E981D13C7CF9}"/>
              </a:ext>
            </a:extLst>
          </p:cNvPr>
          <p:cNvPicPr>
            <a:picLocks noGrp="1" noChangeAspect="1"/>
          </p:cNvPicPr>
          <p:nvPr>
            <p:ph idx="1"/>
          </p:nvPr>
        </p:nvPicPr>
        <p:blipFill rotWithShape="1">
          <a:blip r:embed="rId2"/>
          <a:srcRect l="4298" t="6395" r="4011" b="7558"/>
          <a:stretch/>
        </p:blipFill>
        <p:spPr>
          <a:xfrm>
            <a:off x="1279585" y="470469"/>
            <a:ext cx="4383910" cy="2027365"/>
          </a:xfrm>
        </p:spPr>
      </p:pic>
      <p:sp>
        <p:nvSpPr>
          <p:cNvPr id="5" name="TextBox 4">
            <a:extLst>
              <a:ext uri="{FF2B5EF4-FFF2-40B4-BE49-F238E27FC236}">
                <a16:creationId xmlns:a16="http://schemas.microsoft.com/office/drawing/2014/main" id="{D3FAF89B-B96D-ECC3-6A6A-E290D6CF5D45}"/>
              </a:ext>
            </a:extLst>
          </p:cNvPr>
          <p:cNvSpPr txBox="1"/>
          <p:nvPr/>
        </p:nvSpPr>
        <p:spPr>
          <a:xfrm>
            <a:off x="1466850" y="2571750"/>
            <a:ext cx="8782049"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dirty="0"/>
              <a:t>A schema-free SQL query of which the main purpose is to process a large-scale data set of either structured or unstructured data.</a:t>
            </a:r>
          </a:p>
          <a:p>
            <a:pPr marL="342900" indent="-342900">
              <a:buFont typeface="Arial"/>
              <a:buChar char="•"/>
            </a:pPr>
            <a:r>
              <a:rPr lang="en-US" sz="2400" dirty="0">
                <a:ea typeface="+mn-lt"/>
                <a:cs typeface="+mn-lt"/>
              </a:rPr>
              <a:t>Apache Drill is a low latency-distributed query engine that is designed to measure several thousands of nodes and query petabytes of data.  The Drill has a specialized skill to eliminate cache data and release space. </a:t>
            </a:r>
          </a:p>
          <a:p>
            <a:pPr marL="342900" indent="-342900">
              <a:buFont typeface="Arial"/>
              <a:buChar char="•"/>
            </a:pPr>
            <a:r>
              <a:rPr lang="en-US" sz="2400" dirty="0">
                <a:ea typeface="+mn-lt"/>
                <a:cs typeface="+mn-lt"/>
              </a:rPr>
              <a:t>Drill gives faster insights without ETL overheads like loading, schema creation, maintenance, transformation, etc.</a:t>
            </a:r>
            <a:endParaRPr lang="en-US" sz="2400" dirty="0"/>
          </a:p>
        </p:txBody>
      </p:sp>
    </p:spTree>
    <p:extLst>
      <p:ext uri="{BB962C8B-B14F-4D97-AF65-F5344CB8AC3E}">
        <p14:creationId xmlns:p14="http://schemas.microsoft.com/office/powerpoint/2010/main" val="2688902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randombar(horizontal)">
                                      <p:cBhvr>
                                        <p:cTn id="13" dur="500"/>
                                        <p:tgtEl>
                                          <p:spTgt spid="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8" dur="500"/>
                                        <p:tgtEl>
                                          <p:spTgt spid="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randombar(horizontal)">
                                      <p:cBhvr>
                                        <p:cTn id="23"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B7103-9D3A-C391-3CA1-ECBD0AA4633B}"/>
              </a:ext>
            </a:extLst>
          </p:cNvPr>
          <p:cNvSpPr>
            <a:spLocks noGrp="1"/>
          </p:cNvSpPr>
          <p:nvPr>
            <p:ph type="title"/>
          </p:nvPr>
        </p:nvSpPr>
        <p:spPr/>
        <p:txBody>
          <a:bodyPr/>
          <a:lstStyle/>
          <a:p>
            <a:endParaRPr lang="en-US"/>
          </a:p>
        </p:txBody>
      </p:sp>
      <p:pic>
        <p:nvPicPr>
          <p:cNvPr id="4" name="Picture 4" descr="Logo, company name&#10;&#10;Description automatically generated">
            <a:extLst>
              <a:ext uri="{FF2B5EF4-FFF2-40B4-BE49-F238E27FC236}">
                <a16:creationId xmlns:a16="http://schemas.microsoft.com/office/drawing/2014/main" id="{F64D4693-CC3B-5645-112B-7EB951019BFC}"/>
              </a:ext>
            </a:extLst>
          </p:cNvPr>
          <p:cNvPicPr>
            <a:picLocks noGrp="1" noChangeAspect="1"/>
          </p:cNvPicPr>
          <p:nvPr>
            <p:ph idx="1"/>
          </p:nvPr>
        </p:nvPicPr>
        <p:blipFill>
          <a:blip r:embed="rId2"/>
          <a:stretch>
            <a:fillRect/>
          </a:stretch>
        </p:blipFill>
        <p:spPr>
          <a:xfrm>
            <a:off x="897147" y="66375"/>
            <a:ext cx="4042914" cy="2102330"/>
          </a:xfrm>
        </p:spPr>
      </p:pic>
      <p:sp>
        <p:nvSpPr>
          <p:cNvPr id="5" name="TextBox 4">
            <a:extLst>
              <a:ext uri="{FF2B5EF4-FFF2-40B4-BE49-F238E27FC236}">
                <a16:creationId xmlns:a16="http://schemas.microsoft.com/office/drawing/2014/main" id="{4B1395F7-9FB5-E19D-60C4-C71FC3B6096F}"/>
              </a:ext>
            </a:extLst>
          </p:cNvPr>
          <p:cNvSpPr txBox="1"/>
          <p:nvPr/>
        </p:nvSpPr>
        <p:spPr>
          <a:xfrm>
            <a:off x="1543050" y="2667000"/>
            <a:ext cx="8572500"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dirty="0"/>
              <a:t>Is a unified processing platform that provides streaming</a:t>
            </a:r>
            <a:r>
              <a:rPr lang="en-US" sz="2400" dirty="0">
                <a:ea typeface="+mn-lt"/>
                <a:cs typeface="+mn-lt"/>
              </a:rPr>
              <a:t>, SQL, machine learning, and graph processing.</a:t>
            </a:r>
          </a:p>
          <a:p>
            <a:pPr marL="342900" indent="-342900">
              <a:buFont typeface="Arial"/>
              <a:buChar char="•"/>
            </a:pPr>
            <a:r>
              <a:rPr lang="en-US" sz="2400" dirty="0"/>
              <a:t>It has an in-memory computation that makes data processing faster for both batch and stream processing.</a:t>
            </a:r>
          </a:p>
          <a:p>
            <a:pPr marL="342900" indent="-342900">
              <a:buFont typeface="Arial"/>
              <a:buChar char="•"/>
            </a:pPr>
            <a:r>
              <a:rPr lang="en-US" sz="2400" dirty="0">
                <a:ea typeface="+mn-lt"/>
                <a:cs typeface="+mn-lt"/>
              </a:rPr>
              <a:t>It supports most popular programming languages (Python, Java, Scala, and R)</a:t>
            </a:r>
            <a:endParaRPr lang="en-US" sz="2400" dirty="0"/>
          </a:p>
          <a:p>
            <a:pPr marL="342900" indent="-342900">
              <a:buFont typeface="Arial"/>
              <a:buChar char="•"/>
            </a:pPr>
            <a:endParaRPr lang="en-US" sz="2400" dirty="0"/>
          </a:p>
        </p:txBody>
      </p:sp>
    </p:spTree>
    <p:extLst>
      <p:ext uri="{BB962C8B-B14F-4D97-AF65-F5344CB8AC3E}">
        <p14:creationId xmlns:p14="http://schemas.microsoft.com/office/powerpoint/2010/main" val="2662086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wipe(left)">
                                      <p:cBhvr>
                                        <p:cTn id="15" dur="500"/>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wipe(left)">
                                      <p:cBhvr>
                                        <p:cTn id="20" dur="500"/>
                                        <p:tgtEl>
                                          <p:spTgt spid="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Effect transition="in" filter="wipe(left)">
                                      <p:cBhvr>
                                        <p:cTn id="25"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2" name="Straight Connector 201">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16" name="Rectangle 215">
            <a:extLst>
              <a:ext uri="{FF2B5EF4-FFF2-40B4-BE49-F238E27FC236}">
                <a16:creationId xmlns:a16="http://schemas.microsoft.com/office/drawing/2014/main" id="{A221245A-B93D-45A8-B0FA-EC2AEE26E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udio waveform abstract on neon colours">
            <a:extLst>
              <a:ext uri="{FF2B5EF4-FFF2-40B4-BE49-F238E27FC236}">
                <a16:creationId xmlns:a16="http://schemas.microsoft.com/office/drawing/2014/main" id="{FCEFA999-D318-FB3A-3563-3018858C3278}"/>
              </a:ext>
            </a:extLst>
          </p:cNvPr>
          <p:cNvPicPr>
            <a:picLocks noChangeAspect="1"/>
          </p:cNvPicPr>
          <p:nvPr/>
        </p:nvPicPr>
        <p:blipFill rotWithShape="1">
          <a:blip r:embed="rId2"/>
          <a:srcRect t="7459" b="8271"/>
          <a:stretch/>
        </p:blipFill>
        <p:spPr>
          <a:xfrm>
            <a:off x="20" y="10"/>
            <a:ext cx="12191979" cy="6857989"/>
          </a:xfrm>
          <a:prstGeom prst="rect">
            <a:avLst/>
          </a:prstGeom>
        </p:spPr>
      </p:pic>
      <p:sp>
        <p:nvSpPr>
          <p:cNvPr id="218" name="Rectangle 217">
            <a:extLst>
              <a:ext uri="{FF2B5EF4-FFF2-40B4-BE49-F238E27FC236}">
                <a16:creationId xmlns:a16="http://schemas.microsoft.com/office/drawing/2014/main" id="{A60A95D1-194E-4E4E-8C67-30F91F8E7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0"/>
            <a:ext cx="8521995" cy="6858000"/>
          </a:xfrm>
          <a:prstGeom prst="rect">
            <a:avLst/>
          </a:prstGeom>
          <a:gradFill>
            <a:gsLst>
              <a:gs pos="58000">
                <a:srgbClr val="000000">
                  <a:alpha val="30000"/>
                </a:srgbClr>
              </a:gs>
              <a:gs pos="33000">
                <a:srgbClr val="000000">
                  <a:alpha val="20000"/>
                </a:srgbClr>
              </a:gs>
              <a:gs pos="0">
                <a:srgbClr val="000000">
                  <a:alpha val="0"/>
                </a:srgbClr>
              </a:gs>
              <a:gs pos="100000">
                <a:srgbClr val="000000">
                  <a:alpha val="3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8C086B3-8106-7870-A2BC-EB8A67789D66}"/>
              </a:ext>
            </a:extLst>
          </p:cNvPr>
          <p:cNvSpPr>
            <a:spLocks noGrp="1"/>
          </p:cNvSpPr>
          <p:nvPr>
            <p:ph type="title"/>
          </p:nvPr>
        </p:nvSpPr>
        <p:spPr>
          <a:xfrm>
            <a:off x="1104900" y="871538"/>
            <a:ext cx="6515100" cy="3202921"/>
          </a:xfrm>
        </p:spPr>
        <p:txBody>
          <a:bodyPr vert="horz" lIns="91440" tIns="45720" rIns="91440" bIns="45720" rtlCol="0" anchor="b">
            <a:normAutofit/>
          </a:bodyPr>
          <a:lstStyle/>
          <a:p>
            <a:r>
              <a:rPr lang="en-US" sz="6600" i="1" kern="1200" cap="all" baseline="0">
                <a:solidFill>
                  <a:srgbClr val="FFFFFF"/>
                </a:solidFill>
                <a:latin typeface="+mj-lt"/>
                <a:ea typeface="+mj-ea"/>
                <a:cs typeface="+mj-cs"/>
              </a:rPr>
              <a:t>The 4 v's of big data</a:t>
            </a:r>
          </a:p>
        </p:txBody>
      </p:sp>
      <p:sp>
        <p:nvSpPr>
          <p:cNvPr id="3" name="Text Placeholder 2">
            <a:extLst>
              <a:ext uri="{FF2B5EF4-FFF2-40B4-BE49-F238E27FC236}">
                <a16:creationId xmlns:a16="http://schemas.microsoft.com/office/drawing/2014/main" id="{BF22C008-BA81-4A85-E077-BF51622AAF1A}"/>
              </a:ext>
            </a:extLst>
          </p:cNvPr>
          <p:cNvSpPr>
            <a:spLocks noGrp="1"/>
          </p:cNvSpPr>
          <p:nvPr>
            <p:ph type="body" idx="1"/>
          </p:nvPr>
        </p:nvSpPr>
        <p:spPr>
          <a:xfrm>
            <a:off x="1104900" y="4464424"/>
            <a:ext cx="5208493" cy="1057834"/>
          </a:xfrm>
        </p:spPr>
        <p:txBody>
          <a:bodyPr vert="horz" lIns="91440" tIns="45720" rIns="91440" bIns="45720" rtlCol="0">
            <a:normAutofit/>
          </a:bodyPr>
          <a:lstStyle/>
          <a:p>
            <a:pPr>
              <a:lnSpc>
                <a:spcPct val="120000"/>
              </a:lnSpc>
            </a:pPr>
            <a:endParaRPr lang="en-US" sz="1800" b="1" cap="all" spc="300">
              <a:solidFill>
                <a:srgbClr val="FFFFFF"/>
              </a:solidFill>
            </a:endParaRPr>
          </a:p>
        </p:txBody>
      </p:sp>
      <p:cxnSp>
        <p:nvCxnSpPr>
          <p:cNvPr id="220" name="Straight Connector 219">
            <a:extLst>
              <a:ext uri="{FF2B5EF4-FFF2-40B4-BE49-F238E27FC236}">
                <a16:creationId xmlns:a16="http://schemas.microsoft.com/office/drawing/2014/main" id="{64C0A835-9AC9-4D0F-A529-BE4789E126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39206" y="3065930"/>
            <a:ext cx="2852793" cy="37977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7CF67ECC-797A-4CA0-87E3-3604664986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172700" y="0"/>
            <a:ext cx="1358310"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6105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085CF-2266-5E12-3A0F-6ECBBDA7F387}"/>
              </a:ext>
            </a:extLst>
          </p:cNvPr>
          <p:cNvSpPr>
            <a:spLocks noGrp="1"/>
          </p:cNvSpPr>
          <p:nvPr>
            <p:ph type="title"/>
          </p:nvPr>
        </p:nvSpPr>
        <p:spPr/>
        <p:txBody>
          <a:bodyPr/>
          <a:lstStyle/>
          <a:p>
            <a:endParaRPr lang="en-US"/>
          </a:p>
        </p:txBody>
      </p:sp>
      <p:pic>
        <p:nvPicPr>
          <p:cNvPr id="4" name="Picture 4" descr="A picture containing text, clipart&#10;&#10;Description automatically generated">
            <a:extLst>
              <a:ext uri="{FF2B5EF4-FFF2-40B4-BE49-F238E27FC236}">
                <a16:creationId xmlns:a16="http://schemas.microsoft.com/office/drawing/2014/main" id="{0AA28B69-73A1-22F9-4345-032214038B98}"/>
              </a:ext>
            </a:extLst>
          </p:cNvPr>
          <p:cNvPicPr>
            <a:picLocks noGrp="1" noChangeAspect="1"/>
          </p:cNvPicPr>
          <p:nvPr>
            <p:ph idx="1"/>
          </p:nvPr>
        </p:nvPicPr>
        <p:blipFill>
          <a:blip r:embed="rId2"/>
          <a:stretch>
            <a:fillRect/>
          </a:stretch>
        </p:blipFill>
        <p:spPr>
          <a:xfrm>
            <a:off x="1139496" y="518362"/>
            <a:ext cx="4047046" cy="2204768"/>
          </a:xfrm>
        </p:spPr>
      </p:pic>
      <p:sp>
        <p:nvSpPr>
          <p:cNvPr id="5" name="TextBox 4">
            <a:extLst>
              <a:ext uri="{FF2B5EF4-FFF2-40B4-BE49-F238E27FC236}">
                <a16:creationId xmlns:a16="http://schemas.microsoft.com/office/drawing/2014/main" id="{FBC68825-F1A5-D6C8-2763-797B27CC57D7}"/>
              </a:ext>
            </a:extLst>
          </p:cNvPr>
          <p:cNvSpPr txBox="1"/>
          <p:nvPr/>
        </p:nvSpPr>
        <p:spPr>
          <a:xfrm>
            <a:off x="1138328" y="3238500"/>
            <a:ext cx="9893059"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dirty="0"/>
              <a:t>A fast query searching  platform.</a:t>
            </a:r>
          </a:p>
          <a:p>
            <a:pPr marL="342900" indent="-342900">
              <a:buFont typeface="Arial"/>
              <a:buChar char="•"/>
            </a:pPr>
            <a:r>
              <a:rPr lang="en-US" sz="2400" dirty="0"/>
              <a:t>It search and index the Hadoop ecosystem</a:t>
            </a:r>
          </a:p>
          <a:p>
            <a:pPr marL="342900" indent="-342900">
              <a:buFont typeface="Arial"/>
              <a:buChar char="•"/>
            </a:pPr>
            <a:r>
              <a:rPr lang="en-US" sz="2400" dirty="0">
                <a:ea typeface="+mn-lt"/>
                <a:cs typeface="+mn-lt"/>
              </a:rPr>
              <a:t>It offers distributed indexing, automated failover and recovery, load-balanced query, centralized configuration, and much more.</a:t>
            </a:r>
            <a:endParaRPr lang="en-US" sz="2400" dirty="0"/>
          </a:p>
          <a:p>
            <a:pPr marL="342900" indent="-342900">
              <a:buFont typeface="Arial"/>
              <a:buChar char="•"/>
            </a:pPr>
            <a:endParaRPr lang="en-US" sz="2400" dirty="0"/>
          </a:p>
        </p:txBody>
      </p:sp>
    </p:spTree>
    <p:extLst>
      <p:ext uri="{BB962C8B-B14F-4D97-AF65-F5344CB8AC3E}">
        <p14:creationId xmlns:p14="http://schemas.microsoft.com/office/powerpoint/2010/main" val="4076746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down)">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wipe(down)">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wipe(down)">
                                      <p:cBhvr>
                                        <p:cTn id="2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46" name="Rectangle 45">
            <a:extLst>
              <a:ext uri="{FF2B5EF4-FFF2-40B4-BE49-F238E27FC236}">
                <a16:creationId xmlns:a16="http://schemas.microsoft.com/office/drawing/2014/main" id="{5E4165CA-2930-4841-AFB7-DD41E95F2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
            <a:extLst>
              <a:ext uri="{FF2B5EF4-FFF2-40B4-BE49-F238E27FC236}">
                <a16:creationId xmlns:a16="http://schemas.microsoft.com/office/drawing/2014/main" id="{EB57AA7D-7530-62FB-94B1-9A04E223D01D}"/>
              </a:ext>
            </a:extLst>
          </p:cNvPr>
          <p:cNvPicPr>
            <a:picLocks noChangeAspect="1"/>
          </p:cNvPicPr>
          <p:nvPr/>
        </p:nvPicPr>
        <p:blipFill rotWithShape="1">
          <a:blip r:embed="rId2"/>
          <a:srcRect t="3676" b="6324"/>
          <a:stretch/>
        </p:blipFill>
        <p:spPr>
          <a:xfrm>
            <a:off x="-1154" y="10"/>
            <a:ext cx="12192000" cy="6857990"/>
          </a:xfrm>
          <a:prstGeom prst="rect">
            <a:avLst/>
          </a:prstGeom>
        </p:spPr>
      </p:pic>
      <p:sp>
        <p:nvSpPr>
          <p:cNvPr id="48" name="Rectangle 47">
            <a:extLst>
              <a:ext uri="{FF2B5EF4-FFF2-40B4-BE49-F238E27FC236}">
                <a16:creationId xmlns:a16="http://schemas.microsoft.com/office/drawing/2014/main" id="{D8BE8C52-9C3E-4691-A186-7582BDF4B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0" y="696037"/>
            <a:ext cx="12188952" cy="5172500"/>
          </a:xfrm>
          <a:prstGeom prst="rect">
            <a:avLst/>
          </a:prstGeom>
          <a:gradFill>
            <a:gsLst>
              <a:gs pos="42000">
                <a:srgbClr val="000000">
                  <a:alpha val="23000"/>
                </a:srgbClr>
              </a:gs>
              <a:gs pos="0">
                <a:srgbClr val="000000">
                  <a:alpha val="0"/>
                </a:srgbClr>
              </a:gs>
              <a:gs pos="71000">
                <a:srgbClr val="000000">
                  <a:alpha val="24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BBF564-1498-95C0-D3D2-B52A59185E08}"/>
              </a:ext>
            </a:extLst>
          </p:cNvPr>
          <p:cNvSpPr>
            <a:spLocks noGrp="1"/>
          </p:cNvSpPr>
          <p:nvPr>
            <p:ph type="title"/>
          </p:nvPr>
        </p:nvSpPr>
        <p:spPr>
          <a:xfrm>
            <a:off x="1522846" y="1264024"/>
            <a:ext cx="9144000" cy="2611940"/>
          </a:xfrm>
        </p:spPr>
        <p:txBody>
          <a:bodyPr vert="horz" lIns="91440" tIns="45720" rIns="91440" bIns="45720" rtlCol="0" anchor="b">
            <a:normAutofit/>
          </a:bodyPr>
          <a:lstStyle/>
          <a:p>
            <a:pPr algn="ctr"/>
            <a:r>
              <a:rPr lang="en-US" sz="5400" i="1" kern="1200" cap="all" baseline="0">
                <a:solidFill>
                  <a:srgbClr val="FFFFFF"/>
                </a:solidFill>
                <a:latin typeface="+mj-lt"/>
                <a:ea typeface="+mj-ea"/>
                <a:cs typeface="+mj-cs"/>
              </a:rPr>
              <a:t>Data analytics in action</a:t>
            </a:r>
          </a:p>
        </p:txBody>
      </p:sp>
    </p:spTree>
    <p:extLst>
      <p:ext uri="{BB962C8B-B14F-4D97-AF65-F5344CB8AC3E}">
        <p14:creationId xmlns:p14="http://schemas.microsoft.com/office/powerpoint/2010/main" val="32943927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FA063-B392-4156-5549-7EC80033063D}"/>
              </a:ext>
            </a:extLst>
          </p:cNvPr>
          <p:cNvSpPr>
            <a:spLocks noGrp="1"/>
          </p:cNvSpPr>
          <p:nvPr>
            <p:ph type="ctrTitle"/>
          </p:nvPr>
        </p:nvSpPr>
        <p:spPr>
          <a:xfrm>
            <a:off x="1193321" y="1021722"/>
            <a:ext cx="9144000" cy="1458177"/>
          </a:xfrm>
        </p:spPr>
        <p:txBody>
          <a:bodyPr vert="horz" lIns="91440" tIns="45720" rIns="91440" bIns="45720" rtlCol="0" anchor="t">
            <a:normAutofit/>
          </a:bodyPr>
          <a:lstStyle/>
          <a:p>
            <a:r>
              <a:rPr lang="en-US" sz="5400" dirty="0"/>
              <a:t>The Unsw</a:t>
            </a:r>
            <a:r>
              <a:rPr lang="en-US" sz="5400" i="1" kern="1200" cap="all" baseline="0" dirty="0">
                <a:latin typeface="+mj-lt"/>
                <a:ea typeface="+mj-ea"/>
                <a:cs typeface="+mj-cs"/>
              </a:rPr>
              <a:t>_nb15 dataset</a:t>
            </a:r>
          </a:p>
        </p:txBody>
      </p:sp>
      <p:sp>
        <p:nvSpPr>
          <p:cNvPr id="5" name="TextBox 4">
            <a:extLst>
              <a:ext uri="{FF2B5EF4-FFF2-40B4-BE49-F238E27FC236}">
                <a16:creationId xmlns:a16="http://schemas.microsoft.com/office/drawing/2014/main" id="{06D56BB5-109A-71E2-4A2D-5AE2BB82F445}"/>
              </a:ext>
            </a:extLst>
          </p:cNvPr>
          <p:cNvSpPr txBox="1"/>
          <p:nvPr/>
        </p:nvSpPr>
        <p:spPr>
          <a:xfrm>
            <a:off x="1008932" y="2332726"/>
            <a:ext cx="989305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mn-lt"/>
                <a:cs typeface="+mn-lt"/>
              </a:rPr>
              <a:t>UNSW-NB15 was developed in 2015 (Moustafa and Slay, 2015) to provide a more comprehensive dataset for Network Intrusion Detection System (NIDS) which can mirror modern network traffic scenarios, extensive variation of low footprint intrusions, and the depth structure of information about the network traffic. </a:t>
            </a:r>
            <a:endParaRPr lang="en-US">
              <a:ea typeface="+mn-lt"/>
              <a:cs typeface="+mn-lt"/>
            </a:endParaRPr>
          </a:p>
          <a:p>
            <a:pPr marL="342900" indent="-342900">
              <a:buFont typeface="Arial"/>
              <a:buChar char="•"/>
            </a:pPr>
            <a:endParaRPr lang="en-US" sz="2400" dirty="0"/>
          </a:p>
          <a:p>
            <a:pPr marL="342900" indent="-342900">
              <a:buFont typeface="Arial"/>
              <a:buChar char="•"/>
            </a:pPr>
            <a:endParaRPr lang="en-US" sz="2400" dirty="0"/>
          </a:p>
        </p:txBody>
      </p:sp>
      <p:sp>
        <p:nvSpPr>
          <p:cNvPr id="8" name="TextBox 7">
            <a:extLst>
              <a:ext uri="{FF2B5EF4-FFF2-40B4-BE49-F238E27FC236}">
                <a16:creationId xmlns:a16="http://schemas.microsoft.com/office/drawing/2014/main" id="{60C33F4F-CDCB-1A0A-A436-809D350E899B}"/>
              </a:ext>
            </a:extLst>
          </p:cNvPr>
          <p:cNvSpPr txBox="1"/>
          <p:nvPr/>
        </p:nvSpPr>
        <p:spPr>
          <a:xfrm>
            <a:off x="1012025" y="4080714"/>
            <a:ext cx="9887413"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dirty="0">
                <a:ea typeface="+mn-lt"/>
                <a:cs typeface="+mn-lt"/>
              </a:rPr>
              <a:t>For this activity, UNSW-NB15 datasets were utilized as an experiment for big data analysis and visualization using Hive and Spark queries.</a:t>
            </a:r>
            <a:endParaRPr lang="en-US" sz="2400" dirty="0"/>
          </a:p>
          <a:p>
            <a:pPr algn="just"/>
            <a:r>
              <a:rPr lang="en-US" sz="2400" dirty="0">
                <a:ea typeface="+mn-lt"/>
                <a:cs typeface="+mn-lt"/>
              </a:rPr>
              <a:t>The provided dataset composed of 49 columns and 2,539,738 rows.</a:t>
            </a:r>
            <a:endParaRPr lang="en-US" dirty="0"/>
          </a:p>
          <a:p>
            <a:pPr algn="just"/>
            <a:endParaRPr lang="en-US" sz="2400" dirty="0"/>
          </a:p>
          <a:p>
            <a:endParaRPr lang="en-US" dirty="0"/>
          </a:p>
        </p:txBody>
      </p:sp>
    </p:spTree>
    <p:extLst>
      <p:ext uri="{BB962C8B-B14F-4D97-AF65-F5344CB8AC3E}">
        <p14:creationId xmlns:p14="http://schemas.microsoft.com/office/powerpoint/2010/main" val="16363733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ppt_y</p:attrName>
                                        </p:attrNameLst>
                                      </p:cBhvr>
                                      <p:tavLst>
                                        <p:tav tm="0">
                                          <p:val>
                                            <p:strVal val="#ppt_y+#ppt_h*1.125000"/>
                                          </p:val>
                                        </p:tav>
                                        <p:tav tm="100000">
                                          <p:val>
                                            <p:strVal val="#ppt_y"/>
                                          </p:val>
                                        </p:tav>
                                      </p:tavLst>
                                    </p:anim>
                                    <p:animEffect transition="in" filter="wipe(up)">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p:tgtEl>
                                          <p:spTgt spid="8"/>
                                        </p:tgtEl>
                                        <p:attrNameLst>
                                          <p:attrName>ppt_y</p:attrName>
                                        </p:attrNameLst>
                                      </p:cBhvr>
                                      <p:tavLst>
                                        <p:tav tm="0">
                                          <p:val>
                                            <p:strVal val="#ppt_y+#ppt_h*1.125000"/>
                                          </p:val>
                                        </p:tav>
                                        <p:tav tm="100000">
                                          <p:val>
                                            <p:strVal val="#ppt_y"/>
                                          </p:val>
                                        </p:tav>
                                      </p:tavLst>
                                    </p:anim>
                                    <p:animEffect transition="in" filter="wipe(up)">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E105210-61FE-4E9D-9076-A5618FDA8D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DA99A9-2027-9062-67B0-022FF10338F3}"/>
              </a:ext>
            </a:extLst>
          </p:cNvPr>
          <p:cNvSpPr>
            <a:spLocks noGrp="1"/>
          </p:cNvSpPr>
          <p:nvPr>
            <p:ph type="title"/>
          </p:nvPr>
        </p:nvSpPr>
        <p:spPr>
          <a:xfrm>
            <a:off x="1143001" y="533400"/>
            <a:ext cx="6008914" cy="1683487"/>
          </a:xfrm>
        </p:spPr>
        <p:txBody>
          <a:bodyPr>
            <a:normAutofit/>
          </a:bodyPr>
          <a:lstStyle/>
          <a:p>
            <a:br>
              <a:rPr lang="en-US" b="1" i="0" dirty="0">
                <a:ea typeface="+mj-lt"/>
                <a:cs typeface="+mj-lt"/>
              </a:rPr>
            </a:br>
            <a:r>
              <a:rPr lang="en-US">
                <a:latin typeface="+mn-lt"/>
                <a:ea typeface="+mn-lt"/>
                <a:cs typeface="+mn-lt"/>
              </a:rPr>
              <a:t>HiveQL Data Analysis</a:t>
            </a:r>
          </a:p>
          <a:p>
            <a:endParaRPr lang="en-US" dirty="0"/>
          </a:p>
        </p:txBody>
      </p:sp>
      <p:sp>
        <p:nvSpPr>
          <p:cNvPr id="3" name="Content Placeholder 2">
            <a:extLst>
              <a:ext uri="{FF2B5EF4-FFF2-40B4-BE49-F238E27FC236}">
                <a16:creationId xmlns:a16="http://schemas.microsoft.com/office/drawing/2014/main" id="{E21B5FDF-360A-4C0F-52CA-258EF64BB929}"/>
              </a:ext>
            </a:extLst>
          </p:cNvPr>
          <p:cNvSpPr>
            <a:spLocks noGrp="1"/>
          </p:cNvSpPr>
          <p:nvPr>
            <p:ph idx="1"/>
          </p:nvPr>
        </p:nvSpPr>
        <p:spPr>
          <a:xfrm>
            <a:off x="1143000" y="2216886"/>
            <a:ext cx="6150926" cy="3817091"/>
          </a:xfrm>
        </p:spPr>
        <p:txBody>
          <a:bodyPr vert="horz" lIns="91440" tIns="45720" rIns="91440" bIns="45720" rtlCol="0">
            <a:normAutofit/>
          </a:bodyPr>
          <a:lstStyle/>
          <a:p>
            <a:pPr marL="0" indent="0">
              <a:buNone/>
            </a:pPr>
            <a:r>
              <a:rPr lang="en-US" dirty="0">
                <a:ea typeface="+mn-lt"/>
                <a:cs typeface="+mn-lt"/>
              </a:rPr>
              <a:t>HiveQL was used to perform exploratory analysis on known columns and rows of the UNSW_NB15 dataset. It includes the exploration of Hive’s built-in functions: Date, Math, Conditional, and String methods.</a:t>
            </a:r>
            <a:endParaRPr lang="en-US" dirty="0"/>
          </a:p>
          <a:p>
            <a:pPr marL="0" indent="0">
              <a:buNone/>
            </a:pPr>
            <a:endParaRPr lang="en-US" dirty="0"/>
          </a:p>
        </p:txBody>
      </p:sp>
      <p:cxnSp>
        <p:nvCxnSpPr>
          <p:cNvPr id="11" name="Straight Connector 10">
            <a:extLst>
              <a:ext uri="{FF2B5EF4-FFF2-40B4-BE49-F238E27FC236}">
                <a16:creationId xmlns:a16="http://schemas.microsoft.com/office/drawing/2014/main" id="{8C1DF613-CD5C-4D37-9F6C-843AFBBBDEF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5197929"/>
            <a:ext cx="2875207" cy="166007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CB56F5D-A737-4E56-BCDD-0F992B89C8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6033977"/>
            <a:ext cx="7151914"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Graph">
            <a:extLst>
              <a:ext uri="{FF2B5EF4-FFF2-40B4-BE49-F238E27FC236}">
                <a16:creationId xmlns:a16="http://schemas.microsoft.com/office/drawing/2014/main" id="{52587F4E-64AC-46C7-25AA-9B6D7A8250EA}"/>
              </a:ext>
            </a:extLst>
          </p:cNvPr>
          <p:cNvPicPr>
            <a:picLocks noChangeAspect="1"/>
          </p:cNvPicPr>
          <p:nvPr/>
        </p:nvPicPr>
        <p:blipFill rotWithShape="1">
          <a:blip r:embed="rId2"/>
          <a:srcRect l="29478" r="31990" b="4"/>
          <a:stretch/>
        </p:blipFill>
        <p:spPr>
          <a:xfrm>
            <a:off x="7963785" y="10"/>
            <a:ext cx="4228215" cy="6857990"/>
          </a:xfrm>
          <a:prstGeom prst="rect">
            <a:avLst/>
          </a:prstGeom>
        </p:spPr>
      </p:pic>
    </p:spTree>
    <p:extLst>
      <p:ext uri="{BB962C8B-B14F-4D97-AF65-F5344CB8AC3E}">
        <p14:creationId xmlns:p14="http://schemas.microsoft.com/office/powerpoint/2010/main" val="22200804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A4675-017B-50DC-BE6F-F0FF61F614CB}"/>
              </a:ext>
            </a:extLst>
          </p:cNvPr>
          <p:cNvSpPr>
            <a:spLocks noGrp="1"/>
          </p:cNvSpPr>
          <p:nvPr>
            <p:ph type="title"/>
          </p:nvPr>
        </p:nvSpPr>
        <p:spPr>
          <a:xfrm>
            <a:off x="682925" y="461514"/>
            <a:ext cx="9906000" cy="1382156"/>
          </a:xfrm>
        </p:spPr>
        <p:txBody>
          <a:bodyPr>
            <a:normAutofit/>
          </a:bodyPr>
          <a:lstStyle/>
          <a:p>
            <a:pPr algn="ctr"/>
            <a:r>
              <a:rPr lang="en-US" sz="2800" i="0" dirty="0">
                <a:ea typeface="+mj-lt"/>
                <a:cs typeface="+mj-lt"/>
              </a:rPr>
              <a:t>Using HiveQL the following information is </a:t>
            </a:r>
            <a:br>
              <a:rPr lang="en-US" sz="2800" i="0" dirty="0">
                <a:ea typeface="+mj-lt"/>
                <a:cs typeface="+mj-lt"/>
              </a:rPr>
            </a:br>
            <a:r>
              <a:rPr lang="en-US" sz="2800" i="0" dirty="0">
                <a:ea typeface="+mj-lt"/>
                <a:cs typeface="+mj-lt"/>
              </a:rPr>
              <a:t>extracted:</a:t>
            </a:r>
            <a:endParaRPr lang="en-US" sz="2800" dirty="0"/>
          </a:p>
        </p:txBody>
      </p:sp>
      <p:sp>
        <p:nvSpPr>
          <p:cNvPr id="3" name="Content Placeholder 2">
            <a:extLst>
              <a:ext uri="{FF2B5EF4-FFF2-40B4-BE49-F238E27FC236}">
                <a16:creationId xmlns:a16="http://schemas.microsoft.com/office/drawing/2014/main" id="{779DC38F-2B98-87BA-1052-1CAB830F2F4E}"/>
              </a:ext>
            </a:extLst>
          </p:cNvPr>
          <p:cNvSpPr>
            <a:spLocks noGrp="1"/>
          </p:cNvSpPr>
          <p:nvPr>
            <p:ph sz="half" idx="1"/>
          </p:nvPr>
        </p:nvSpPr>
        <p:spPr>
          <a:xfrm>
            <a:off x="1269521" y="1363776"/>
            <a:ext cx="9638581" cy="1118207"/>
          </a:xfrm>
        </p:spPr>
        <p:txBody>
          <a:bodyPr vert="horz" lIns="91440" tIns="45720" rIns="91440" bIns="45720" rtlCol="0" anchor="t">
            <a:normAutofit fontScale="92500" lnSpcReduction="20000"/>
          </a:bodyPr>
          <a:lstStyle/>
          <a:p>
            <a:pPr marL="0" indent="0">
              <a:buNone/>
            </a:pPr>
            <a:endParaRPr lang="en-US" dirty="0"/>
          </a:p>
          <a:p>
            <a:pPr marL="0" indent="0" algn="just">
              <a:buNone/>
            </a:pPr>
            <a:r>
              <a:rPr lang="en-US" dirty="0">
                <a:ea typeface="+mn-lt"/>
                <a:cs typeface="+mn-lt"/>
              </a:rPr>
              <a:t>The date and hours of the dataset show the span of creation of the dataset, and prove the specific date of accumulation. </a:t>
            </a:r>
            <a:endParaRPr lang="en-US" dirty="0"/>
          </a:p>
          <a:p>
            <a:pPr algn="just"/>
            <a:endParaRPr lang="en-US" dirty="0"/>
          </a:p>
          <a:p>
            <a:pPr algn="just"/>
            <a:endParaRPr lang="en-US" dirty="0"/>
          </a:p>
          <a:p>
            <a:endParaRPr lang="en-US" dirty="0"/>
          </a:p>
        </p:txBody>
      </p:sp>
      <p:pic>
        <p:nvPicPr>
          <p:cNvPr id="5" name="Picture 5" descr="Graphical user interface, application&#10;&#10;Description automatically generated">
            <a:extLst>
              <a:ext uri="{FF2B5EF4-FFF2-40B4-BE49-F238E27FC236}">
                <a16:creationId xmlns:a16="http://schemas.microsoft.com/office/drawing/2014/main" id="{B7737059-0A35-FEE7-0CEA-2F82BE32A2F9}"/>
              </a:ext>
            </a:extLst>
          </p:cNvPr>
          <p:cNvPicPr>
            <a:picLocks noGrp="1" noChangeAspect="1"/>
          </p:cNvPicPr>
          <p:nvPr>
            <p:ph sz="half" idx="2"/>
          </p:nvPr>
        </p:nvPicPr>
        <p:blipFill rotWithShape="1">
          <a:blip r:embed="rId2"/>
          <a:srcRect l="41439" t="56126" r="19768" b="13966"/>
          <a:stretch/>
        </p:blipFill>
        <p:spPr>
          <a:xfrm>
            <a:off x="2275935" y="2861900"/>
            <a:ext cx="7756230" cy="3754128"/>
          </a:xfrm>
        </p:spPr>
      </p:pic>
    </p:spTree>
    <p:extLst>
      <p:ext uri="{BB962C8B-B14F-4D97-AF65-F5344CB8AC3E}">
        <p14:creationId xmlns:p14="http://schemas.microsoft.com/office/powerpoint/2010/main" val="12350294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checkerboard(across)">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Graphical user interface, text, application&#10;&#10;Description automatically generated">
            <a:extLst>
              <a:ext uri="{FF2B5EF4-FFF2-40B4-BE49-F238E27FC236}">
                <a16:creationId xmlns:a16="http://schemas.microsoft.com/office/drawing/2014/main" id="{1F6AC41F-2A53-2076-7947-614E99CBC4DB}"/>
              </a:ext>
            </a:extLst>
          </p:cNvPr>
          <p:cNvPicPr>
            <a:picLocks noGrp="1" noChangeAspect="1"/>
          </p:cNvPicPr>
          <p:nvPr>
            <p:ph sz="half" idx="1"/>
          </p:nvPr>
        </p:nvPicPr>
        <p:blipFill rotWithShape="1">
          <a:blip r:embed="rId2"/>
          <a:srcRect l="28605" t="56203" r="19070" b="12911"/>
          <a:stretch/>
        </p:blipFill>
        <p:spPr>
          <a:xfrm>
            <a:off x="823822" y="2100798"/>
            <a:ext cx="10520813" cy="3870655"/>
          </a:xfrm>
        </p:spPr>
      </p:pic>
      <p:sp>
        <p:nvSpPr>
          <p:cNvPr id="12" name="Content Placeholder 2">
            <a:extLst>
              <a:ext uri="{FF2B5EF4-FFF2-40B4-BE49-F238E27FC236}">
                <a16:creationId xmlns:a16="http://schemas.microsoft.com/office/drawing/2014/main" id="{FE5075E2-E211-616D-AF38-7E0AEBB396EE}"/>
              </a:ext>
            </a:extLst>
          </p:cNvPr>
          <p:cNvSpPr txBox="1">
            <a:spLocks/>
          </p:cNvSpPr>
          <p:nvPr/>
        </p:nvSpPr>
        <p:spPr>
          <a:xfrm>
            <a:off x="1154503" y="889323"/>
            <a:ext cx="9164129" cy="1146961"/>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ea typeface="+mn-lt"/>
                <a:cs typeface="+mn-lt"/>
              </a:rPr>
              <a:t>The classification and number of different attack categories versus the services and protocol that have been used during the attack simulation.</a:t>
            </a:r>
            <a:endParaRPr lang="en-US" dirty="0"/>
          </a:p>
        </p:txBody>
      </p:sp>
    </p:spTree>
    <p:extLst>
      <p:ext uri="{BB962C8B-B14F-4D97-AF65-F5344CB8AC3E}">
        <p14:creationId xmlns:p14="http://schemas.microsoft.com/office/powerpoint/2010/main" val="23594766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DD4810-2413-C945-4EC0-46CC2791EBE5}"/>
              </a:ext>
            </a:extLst>
          </p:cNvPr>
          <p:cNvSpPr>
            <a:spLocks noGrp="1"/>
          </p:cNvSpPr>
          <p:nvPr>
            <p:ph sz="half" idx="1"/>
          </p:nvPr>
        </p:nvSpPr>
        <p:spPr>
          <a:xfrm>
            <a:off x="981974" y="630531"/>
            <a:ext cx="9609826" cy="960055"/>
          </a:xfrm>
        </p:spPr>
        <p:txBody>
          <a:bodyPr vert="horz" lIns="91440" tIns="45720" rIns="91440" bIns="45720" rtlCol="0" anchor="t">
            <a:normAutofit/>
          </a:bodyPr>
          <a:lstStyle/>
          <a:p>
            <a:pPr marL="0" indent="0">
              <a:buNone/>
            </a:pPr>
            <a:r>
              <a:rPr lang="en-US" dirty="0">
                <a:ea typeface="+mn-lt"/>
                <a:cs typeface="+mn-lt"/>
              </a:rPr>
              <a:t>The great difference in amount between normal and abnormal connections.</a:t>
            </a:r>
            <a:endParaRPr lang="en-US" dirty="0"/>
          </a:p>
        </p:txBody>
      </p:sp>
      <p:pic>
        <p:nvPicPr>
          <p:cNvPr id="5" name="Picture 5" descr="Graphical user interface, application&#10;&#10;Description automatically generated">
            <a:extLst>
              <a:ext uri="{FF2B5EF4-FFF2-40B4-BE49-F238E27FC236}">
                <a16:creationId xmlns:a16="http://schemas.microsoft.com/office/drawing/2014/main" id="{5396ED3A-5F61-41A5-2006-A0A323CB2299}"/>
              </a:ext>
            </a:extLst>
          </p:cNvPr>
          <p:cNvPicPr>
            <a:picLocks noGrp="1" noChangeAspect="1"/>
          </p:cNvPicPr>
          <p:nvPr>
            <p:ph sz="half" idx="2"/>
          </p:nvPr>
        </p:nvPicPr>
        <p:blipFill rotWithShape="1">
          <a:blip r:embed="rId2"/>
          <a:srcRect l="24201" t="60269" r="20244" b="9046"/>
          <a:stretch/>
        </p:blipFill>
        <p:spPr>
          <a:xfrm>
            <a:off x="838200" y="1798874"/>
            <a:ext cx="10497990" cy="3614174"/>
          </a:xfrm>
        </p:spPr>
      </p:pic>
    </p:spTree>
    <p:extLst>
      <p:ext uri="{BB962C8B-B14F-4D97-AF65-F5344CB8AC3E}">
        <p14:creationId xmlns:p14="http://schemas.microsoft.com/office/powerpoint/2010/main" val="24427993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6" name="Straight Connector 36">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38">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40">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42">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44">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46">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48">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63" name="Rectangle 50">
            <a:extLst>
              <a:ext uri="{FF2B5EF4-FFF2-40B4-BE49-F238E27FC236}">
                <a16:creationId xmlns:a16="http://schemas.microsoft.com/office/drawing/2014/main" id="{7E105210-61FE-4E9D-9076-A5618FDA8D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F09081-E745-5A57-662D-C1F130C0252A}"/>
              </a:ext>
            </a:extLst>
          </p:cNvPr>
          <p:cNvSpPr>
            <a:spLocks noGrp="1"/>
          </p:cNvSpPr>
          <p:nvPr>
            <p:ph type="ctrTitle"/>
          </p:nvPr>
        </p:nvSpPr>
        <p:spPr>
          <a:xfrm>
            <a:off x="1143001" y="533400"/>
            <a:ext cx="6008914" cy="1683487"/>
          </a:xfrm>
        </p:spPr>
        <p:txBody>
          <a:bodyPr vert="horz" lIns="91440" tIns="45720" rIns="91440" bIns="45720" rtlCol="0" anchor="ctr">
            <a:normAutofit/>
          </a:bodyPr>
          <a:lstStyle/>
          <a:p>
            <a:pPr algn="l"/>
            <a:r>
              <a:rPr lang="en-US" sz="4400"/>
              <a:t>Pyspark data analysis</a:t>
            </a:r>
          </a:p>
        </p:txBody>
      </p:sp>
      <p:sp>
        <p:nvSpPr>
          <p:cNvPr id="7" name="TextBox 6">
            <a:extLst>
              <a:ext uri="{FF2B5EF4-FFF2-40B4-BE49-F238E27FC236}">
                <a16:creationId xmlns:a16="http://schemas.microsoft.com/office/drawing/2014/main" id="{A95AC39C-C344-01E9-AD81-BE6527CDC70E}"/>
              </a:ext>
            </a:extLst>
          </p:cNvPr>
          <p:cNvSpPr txBox="1"/>
          <p:nvPr/>
        </p:nvSpPr>
        <p:spPr>
          <a:xfrm>
            <a:off x="1143000" y="2216886"/>
            <a:ext cx="6150926" cy="381709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spcAft>
                <a:spcPts val="600"/>
              </a:spcAft>
              <a:buSzPct val="80000"/>
            </a:pPr>
            <a:r>
              <a:rPr lang="en-US" sz="2000" dirty="0">
                <a:solidFill>
                  <a:schemeClr val="tx2"/>
                </a:solidFill>
              </a:rPr>
              <a:t>For this part of the assessment, Google’s </a:t>
            </a:r>
            <a:r>
              <a:rPr lang="en-US" sz="2000" dirty="0" err="1">
                <a:solidFill>
                  <a:schemeClr val="tx2"/>
                </a:solidFill>
              </a:rPr>
              <a:t>Colaboratory</a:t>
            </a:r>
            <a:r>
              <a:rPr lang="en-US" sz="2000" dirty="0">
                <a:solidFill>
                  <a:schemeClr val="tx2"/>
                </a:solidFill>
              </a:rPr>
              <a:t> was used to set up the Spark environment where data analysis and ML training was performed. The following step were performed:</a:t>
            </a:r>
            <a:endParaRPr lang="en-US"/>
          </a:p>
          <a:p>
            <a:pPr marL="342900" indent="-228600">
              <a:spcAft>
                <a:spcPts val="600"/>
              </a:spcAft>
              <a:buSzPct val="80000"/>
              <a:buFont typeface="Arial" panose="020B0604020202020204" pitchFamily="34" charset="0"/>
              <a:buChar char="•"/>
            </a:pPr>
            <a:r>
              <a:rPr lang="en-US" sz="2000" b="1" dirty="0">
                <a:solidFill>
                  <a:schemeClr val="tx2"/>
                </a:solidFill>
              </a:rPr>
              <a:t>Preprocessing</a:t>
            </a:r>
            <a:endParaRPr lang="en-US" sz="2000" dirty="0">
              <a:solidFill>
                <a:schemeClr val="tx2"/>
              </a:solidFill>
            </a:endParaRPr>
          </a:p>
          <a:p>
            <a:pPr marL="342900" indent="-228600">
              <a:spcAft>
                <a:spcPts val="600"/>
              </a:spcAft>
              <a:buSzPct val="80000"/>
              <a:buFont typeface="Arial" panose="020B0604020202020204" pitchFamily="34" charset="0"/>
              <a:buChar char="•"/>
            </a:pPr>
            <a:r>
              <a:rPr lang="en-US" sz="2000" b="1" dirty="0">
                <a:solidFill>
                  <a:schemeClr val="tx2"/>
                </a:solidFill>
              </a:rPr>
              <a:t>Correlation Analysis</a:t>
            </a:r>
            <a:endParaRPr lang="en-US" sz="2000" dirty="0">
              <a:solidFill>
                <a:schemeClr val="tx2"/>
              </a:solidFill>
            </a:endParaRPr>
          </a:p>
          <a:p>
            <a:pPr marL="342900" indent="-228600">
              <a:spcAft>
                <a:spcPts val="600"/>
              </a:spcAft>
              <a:buSzPct val="80000"/>
              <a:buFont typeface="Arial" panose="020B0604020202020204" pitchFamily="34" charset="0"/>
              <a:buChar char="•"/>
            </a:pPr>
            <a:r>
              <a:rPr lang="en-US" sz="2000" b="1" dirty="0">
                <a:solidFill>
                  <a:schemeClr val="tx2"/>
                </a:solidFill>
              </a:rPr>
              <a:t>Training the Model</a:t>
            </a:r>
            <a:endParaRPr lang="en-US" sz="2000" dirty="0">
              <a:solidFill>
                <a:schemeClr val="tx2"/>
              </a:solidFill>
            </a:endParaRPr>
          </a:p>
          <a:p>
            <a:pPr indent="-228600">
              <a:spcAft>
                <a:spcPts val="600"/>
              </a:spcAft>
              <a:buSzPct val="80000"/>
              <a:buFont typeface="Arial" panose="020B0604020202020204" pitchFamily="34" charset="0"/>
              <a:buChar char="•"/>
            </a:pPr>
            <a:endParaRPr lang="en-US">
              <a:solidFill>
                <a:schemeClr val="tx2"/>
              </a:solidFill>
            </a:endParaRPr>
          </a:p>
        </p:txBody>
      </p:sp>
      <p:cxnSp>
        <p:nvCxnSpPr>
          <p:cNvPr id="64" name="Straight Connector 52">
            <a:extLst>
              <a:ext uri="{FF2B5EF4-FFF2-40B4-BE49-F238E27FC236}">
                <a16:creationId xmlns:a16="http://schemas.microsoft.com/office/drawing/2014/main" id="{8C1DF613-CD5C-4D37-9F6C-843AFBBBDEF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5197929"/>
            <a:ext cx="2875207" cy="166007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CB56F5D-A737-4E56-BCDD-0F992B89C8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6033977"/>
            <a:ext cx="7151914"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9" name="Picture 8" descr="Graph">
            <a:extLst>
              <a:ext uri="{FF2B5EF4-FFF2-40B4-BE49-F238E27FC236}">
                <a16:creationId xmlns:a16="http://schemas.microsoft.com/office/drawing/2014/main" id="{7499326A-EA61-CAAB-35A8-19BE593C916E}"/>
              </a:ext>
            </a:extLst>
          </p:cNvPr>
          <p:cNvPicPr>
            <a:picLocks noChangeAspect="1"/>
          </p:cNvPicPr>
          <p:nvPr/>
        </p:nvPicPr>
        <p:blipFill rotWithShape="1">
          <a:blip r:embed="rId2"/>
          <a:srcRect l="23070" r="38397"/>
          <a:stretch/>
        </p:blipFill>
        <p:spPr>
          <a:xfrm>
            <a:off x="7963785" y="10"/>
            <a:ext cx="4228215" cy="6857990"/>
          </a:xfrm>
          <a:prstGeom prst="rect">
            <a:avLst/>
          </a:prstGeom>
        </p:spPr>
      </p:pic>
    </p:spTree>
    <p:extLst>
      <p:ext uri="{BB962C8B-B14F-4D97-AF65-F5344CB8AC3E}">
        <p14:creationId xmlns:p14="http://schemas.microsoft.com/office/powerpoint/2010/main" val="1816658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wipe(down)">
                                      <p:cBhvr>
                                        <p:cTn id="13" dur="500"/>
                                        <p:tgtEl>
                                          <p:spTgt spid="7">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7">
                                            <p:txEl>
                                              <p:pRg st="1" end="1"/>
                                            </p:txEl>
                                          </p:spTgt>
                                        </p:tgtEl>
                                        <p:attrNameLst>
                                          <p:attrName>style.visibility</p:attrName>
                                        </p:attrNameLst>
                                      </p:cBhvr>
                                      <p:to>
                                        <p:strVal val="visible"/>
                                      </p:to>
                                    </p:set>
                                    <p:animEffect transition="in" filter="wipe(down)">
                                      <p:cBhvr>
                                        <p:cTn id="18" dur="500"/>
                                        <p:tgtEl>
                                          <p:spTgt spid="7">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wipe(down)">
                                      <p:cBhvr>
                                        <p:cTn id="23" dur="500"/>
                                        <p:tgtEl>
                                          <p:spTgt spid="7">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Effect transition="in" filter="wipe(down)">
                                      <p:cBhvr>
                                        <p:cTn id="28"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D5AE0-DF0E-E616-A9B1-0388514CB95E}"/>
              </a:ext>
            </a:extLst>
          </p:cNvPr>
          <p:cNvSpPr>
            <a:spLocks noGrp="1"/>
          </p:cNvSpPr>
          <p:nvPr>
            <p:ph type="title"/>
          </p:nvPr>
        </p:nvSpPr>
        <p:spPr/>
        <p:txBody>
          <a:bodyPr/>
          <a:lstStyle/>
          <a:p>
            <a:r>
              <a:rPr lang="en-US" dirty="0"/>
              <a:t>preprocessing</a:t>
            </a:r>
          </a:p>
        </p:txBody>
      </p:sp>
      <p:sp>
        <p:nvSpPr>
          <p:cNvPr id="3" name="Content Placeholder 2">
            <a:extLst>
              <a:ext uri="{FF2B5EF4-FFF2-40B4-BE49-F238E27FC236}">
                <a16:creationId xmlns:a16="http://schemas.microsoft.com/office/drawing/2014/main" id="{263F867D-80CB-D788-9A99-3F7B85CBA3F3}"/>
              </a:ext>
            </a:extLst>
          </p:cNvPr>
          <p:cNvSpPr>
            <a:spLocks noGrp="1"/>
          </p:cNvSpPr>
          <p:nvPr>
            <p:ph idx="1"/>
          </p:nvPr>
        </p:nvSpPr>
        <p:spPr/>
        <p:txBody>
          <a:bodyPr vert="horz" lIns="91440" tIns="45720" rIns="91440" bIns="45720" rtlCol="0" anchor="t">
            <a:normAutofit/>
          </a:bodyPr>
          <a:lstStyle/>
          <a:p>
            <a:pPr algn="just"/>
            <a:r>
              <a:rPr lang="en-US" dirty="0">
                <a:ea typeface="+mn-lt"/>
                <a:cs typeface="+mn-lt"/>
              </a:rPr>
              <a:t>Dropping of duplicate rows</a:t>
            </a:r>
            <a:endParaRPr lang="en-US" dirty="0"/>
          </a:p>
          <a:p>
            <a:pPr algn="just"/>
            <a:r>
              <a:rPr lang="en-US" dirty="0">
                <a:ea typeface="+mn-lt"/>
                <a:cs typeface="+mn-lt"/>
              </a:rPr>
              <a:t>Filling missing values </a:t>
            </a:r>
            <a:endParaRPr lang="en-US"/>
          </a:p>
          <a:p>
            <a:pPr algn="just"/>
            <a:r>
              <a:rPr lang="en-US" dirty="0">
                <a:ea typeface="+mn-lt"/>
                <a:cs typeface="+mn-lt"/>
              </a:rPr>
              <a:t>Selecting relevant features</a:t>
            </a:r>
            <a:endParaRPr lang="en-US" dirty="0"/>
          </a:p>
          <a:p>
            <a:pPr algn="just"/>
            <a:r>
              <a:rPr lang="en-US" dirty="0">
                <a:ea typeface="+mn-lt"/>
                <a:cs typeface="+mn-lt"/>
              </a:rPr>
              <a:t>One hot encoding / Normalization</a:t>
            </a:r>
            <a:endParaRPr lang="en-US" dirty="0"/>
          </a:p>
          <a:p>
            <a:pPr algn="just"/>
            <a:r>
              <a:rPr lang="en-US" dirty="0">
                <a:ea typeface="+mn-lt"/>
                <a:cs typeface="+mn-lt"/>
              </a:rPr>
              <a:t>Feature extraction</a:t>
            </a:r>
            <a:endParaRPr lang="en-US" dirty="0"/>
          </a:p>
        </p:txBody>
      </p:sp>
    </p:spTree>
    <p:extLst>
      <p:ext uri="{BB962C8B-B14F-4D97-AF65-F5344CB8AC3E}">
        <p14:creationId xmlns:p14="http://schemas.microsoft.com/office/powerpoint/2010/main" val="1518083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randombar(horizontal)">
                                      <p:cBhvr>
                                        <p:cTn id="3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E3F32-076A-2C5A-0FB4-081750F9D1A0}"/>
              </a:ext>
            </a:extLst>
          </p:cNvPr>
          <p:cNvSpPr>
            <a:spLocks noGrp="1"/>
          </p:cNvSpPr>
          <p:nvPr>
            <p:ph type="title"/>
          </p:nvPr>
        </p:nvSpPr>
        <p:spPr/>
        <p:txBody>
          <a:bodyPr/>
          <a:lstStyle/>
          <a:p>
            <a:r>
              <a:rPr lang="en-US" dirty="0"/>
              <a:t>Correlation analysis</a:t>
            </a:r>
          </a:p>
        </p:txBody>
      </p:sp>
      <p:sp>
        <p:nvSpPr>
          <p:cNvPr id="3" name="Content Placeholder 2">
            <a:extLst>
              <a:ext uri="{FF2B5EF4-FFF2-40B4-BE49-F238E27FC236}">
                <a16:creationId xmlns:a16="http://schemas.microsoft.com/office/drawing/2014/main" id="{60F52D51-05AF-45ED-CBA1-E5AFE8AA280C}"/>
              </a:ext>
            </a:extLst>
          </p:cNvPr>
          <p:cNvSpPr>
            <a:spLocks noGrp="1"/>
          </p:cNvSpPr>
          <p:nvPr>
            <p:ph idx="1"/>
          </p:nvPr>
        </p:nvSpPr>
        <p:spPr/>
        <p:txBody>
          <a:bodyPr vert="horz" lIns="91440" tIns="45720" rIns="91440" bIns="45720" rtlCol="0" anchor="t">
            <a:normAutofit/>
          </a:bodyPr>
          <a:lstStyle/>
          <a:p>
            <a:pPr marL="0" indent="0">
              <a:buNone/>
            </a:pPr>
            <a:r>
              <a:rPr lang="en-US" dirty="0">
                <a:ea typeface="+mn-lt"/>
                <a:cs typeface="+mn-lt"/>
              </a:rPr>
              <a:t>On this step, the selected and extracted features undergone the correlation method to find the linear relationship between the feature and label column. I set the value of selecting the correlated value between two variable from more than zero and less than one. I hereby after use the column with positive relationship with the label as the selected features for training the model.</a:t>
            </a:r>
            <a:endParaRPr lang="en-US" dirty="0"/>
          </a:p>
          <a:p>
            <a:endParaRPr lang="en-US" dirty="0"/>
          </a:p>
        </p:txBody>
      </p:sp>
    </p:spTree>
    <p:extLst>
      <p:ext uri="{BB962C8B-B14F-4D97-AF65-F5344CB8AC3E}">
        <p14:creationId xmlns:p14="http://schemas.microsoft.com/office/powerpoint/2010/main" val="149083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2" name="Straight Connector 131">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46" name="Rectangle 145">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285B2F-9328-071A-9554-B15E12214EC9}"/>
              </a:ext>
            </a:extLst>
          </p:cNvPr>
          <p:cNvSpPr>
            <a:spLocks noGrp="1"/>
          </p:cNvSpPr>
          <p:nvPr>
            <p:ph type="title"/>
          </p:nvPr>
        </p:nvSpPr>
        <p:spPr>
          <a:xfrm>
            <a:off x="799828" y="547777"/>
            <a:ext cx="4493885" cy="1227630"/>
          </a:xfrm>
        </p:spPr>
        <p:txBody>
          <a:bodyPr vert="horz" lIns="91440" tIns="45720" rIns="91440" bIns="45720" rtlCol="0" anchor="b">
            <a:normAutofit/>
          </a:bodyPr>
          <a:lstStyle/>
          <a:p>
            <a:r>
              <a:rPr lang="en-US" sz="5400"/>
              <a:t>Volume</a:t>
            </a:r>
          </a:p>
        </p:txBody>
      </p:sp>
      <p:sp>
        <p:nvSpPr>
          <p:cNvPr id="3" name="Text Placeholder 2">
            <a:extLst>
              <a:ext uri="{FF2B5EF4-FFF2-40B4-BE49-F238E27FC236}">
                <a16:creationId xmlns:a16="http://schemas.microsoft.com/office/drawing/2014/main" id="{E7C6DD5E-5D46-95E7-B39B-E1FA19E79530}"/>
              </a:ext>
            </a:extLst>
          </p:cNvPr>
          <p:cNvSpPr>
            <a:spLocks noGrp="1"/>
          </p:cNvSpPr>
          <p:nvPr>
            <p:ph type="body" idx="1"/>
          </p:nvPr>
        </p:nvSpPr>
        <p:spPr>
          <a:xfrm>
            <a:off x="1734357" y="1870691"/>
            <a:ext cx="4194222" cy="1937871"/>
          </a:xfrm>
        </p:spPr>
        <p:txBody>
          <a:bodyPr vert="horz" lIns="91440" tIns="45720" rIns="91440" bIns="45720" rtlCol="0">
            <a:normAutofit/>
          </a:bodyPr>
          <a:lstStyle/>
          <a:p>
            <a:pPr>
              <a:lnSpc>
                <a:spcPct val="120000"/>
              </a:lnSpc>
            </a:pPr>
            <a:r>
              <a:rPr lang="en-US" sz="1800" b="1" cap="all" spc="300">
                <a:solidFill>
                  <a:schemeClr val="tx2"/>
                </a:solidFill>
              </a:rPr>
              <a:t>The size of data that is being gathered and processed</a:t>
            </a:r>
          </a:p>
        </p:txBody>
      </p:sp>
      <p:cxnSp>
        <p:nvCxnSpPr>
          <p:cNvPr id="148" name="Straight Connector 147">
            <a:extLst>
              <a:ext uri="{FF2B5EF4-FFF2-40B4-BE49-F238E27FC236}">
                <a16:creationId xmlns:a16="http://schemas.microsoft.com/office/drawing/2014/main" id="{B42E889C-BF1F-40B2-86C2-92153DB7E6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8034" y="0"/>
            <a:ext cx="6553966" cy="35426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851108" y="4783369"/>
            <a:ext cx="5340893" cy="20746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21640" y="0"/>
            <a:ext cx="1268175"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Picture 5" descr="Chart&#10;&#10;Description automatically generated">
            <a:extLst>
              <a:ext uri="{FF2B5EF4-FFF2-40B4-BE49-F238E27FC236}">
                <a16:creationId xmlns:a16="http://schemas.microsoft.com/office/drawing/2014/main" id="{357E3B7D-1301-A466-65FA-C2CCBFBDFD54}"/>
              </a:ext>
            </a:extLst>
          </p:cNvPr>
          <p:cNvPicPr>
            <a:picLocks noChangeAspect="1"/>
          </p:cNvPicPr>
          <p:nvPr/>
        </p:nvPicPr>
        <p:blipFill rotWithShape="1">
          <a:blip r:embed="rId2"/>
          <a:srcRect t="15018" r="49226" b="43947"/>
          <a:stretch/>
        </p:blipFill>
        <p:spPr>
          <a:xfrm>
            <a:off x="2362818" y="2831821"/>
            <a:ext cx="8634422" cy="3854165"/>
          </a:xfrm>
          <a:prstGeom prst="rect">
            <a:avLst/>
          </a:prstGeom>
        </p:spPr>
      </p:pic>
    </p:spTree>
    <p:extLst>
      <p:ext uri="{BB962C8B-B14F-4D97-AF65-F5344CB8AC3E}">
        <p14:creationId xmlns:p14="http://schemas.microsoft.com/office/powerpoint/2010/main" val="26707526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randombar(horizontal)">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CB7EE-93DE-ECFD-1F13-5E570BB25ED0}"/>
              </a:ext>
            </a:extLst>
          </p:cNvPr>
          <p:cNvSpPr>
            <a:spLocks noGrp="1"/>
          </p:cNvSpPr>
          <p:nvPr>
            <p:ph type="title"/>
          </p:nvPr>
        </p:nvSpPr>
        <p:spPr>
          <a:xfrm>
            <a:off x="1071113" y="332118"/>
            <a:ext cx="9906000" cy="1382156"/>
          </a:xfrm>
        </p:spPr>
        <p:txBody>
          <a:bodyPr/>
          <a:lstStyle/>
          <a:p>
            <a:pPr algn="ctr"/>
            <a:r>
              <a:rPr lang="en-US" sz="3600" dirty="0"/>
              <a:t>Multi-class features and label correlation</a:t>
            </a:r>
            <a:endParaRPr lang="en-US"/>
          </a:p>
        </p:txBody>
      </p:sp>
      <p:pic>
        <p:nvPicPr>
          <p:cNvPr id="4" name="Picture 4" descr="Chart&#10;&#10;Description automatically generated">
            <a:extLst>
              <a:ext uri="{FF2B5EF4-FFF2-40B4-BE49-F238E27FC236}">
                <a16:creationId xmlns:a16="http://schemas.microsoft.com/office/drawing/2014/main" id="{56093DCB-E5F4-B0D2-5FDE-84C2502C8616}"/>
              </a:ext>
            </a:extLst>
          </p:cNvPr>
          <p:cNvPicPr>
            <a:picLocks noGrp="1" noChangeAspect="1"/>
          </p:cNvPicPr>
          <p:nvPr>
            <p:ph idx="1"/>
          </p:nvPr>
        </p:nvPicPr>
        <p:blipFill>
          <a:blip r:embed="rId2"/>
          <a:stretch>
            <a:fillRect/>
          </a:stretch>
        </p:blipFill>
        <p:spPr>
          <a:xfrm>
            <a:off x="2262568" y="1592612"/>
            <a:ext cx="7321805" cy="5246498"/>
          </a:xfrm>
        </p:spPr>
      </p:pic>
    </p:spTree>
    <p:extLst>
      <p:ext uri="{BB962C8B-B14F-4D97-AF65-F5344CB8AC3E}">
        <p14:creationId xmlns:p14="http://schemas.microsoft.com/office/powerpoint/2010/main" val="467445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heckerboard(across)">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D74B1-37D8-B585-7B81-A363C13DC5A4}"/>
              </a:ext>
            </a:extLst>
          </p:cNvPr>
          <p:cNvSpPr>
            <a:spLocks noGrp="1"/>
          </p:cNvSpPr>
          <p:nvPr>
            <p:ph type="title"/>
          </p:nvPr>
        </p:nvSpPr>
        <p:spPr>
          <a:xfrm>
            <a:off x="1042358" y="404005"/>
            <a:ext cx="9906000" cy="1382156"/>
          </a:xfrm>
        </p:spPr>
        <p:txBody>
          <a:bodyPr>
            <a:normAutofit/>
          </a:bodyPr>
          <a:lstStyle/>
          <a:p>
            <a:pPr algn="ctr"/>
            <a:r>
              <a:rPr lang="en-US" sz="3200" dirty="0">
                <a:ea typeface="+mj-lt"/>
                <a:cs typeface="+mj-lt"/>
              </a:rPr>
              <a:t>Binary CLASS FEATURES AND LABEL </a:t>
            </a:r>
            <a:br>
              <a:rPr lang="en-US" sz="3200" dirty="0">
                <a:ea typeface="+mj-lt"/>
                <a:cs typeface="+mj-lt"/>
              </a:rPr>
            </a:br>
            <a:r>
              <a:rPr lang="en-US" sz="3200" dirty="0">
                <a:ea typeface="+mj-lt"/>
                <a:cs typeface="+mj-lt"/>
              </a:rPr>
              <a:t>CORRELATION</a:t>
            </a:r>
            <a:endParaRPr lang="en-US" sz="3200" dirty="0"/>
          </a:p>
        </p:txBody>
      </p:sp>
      <p:pic>
        <p:nvPicPr>
          <p:cNvPr id="4" name="Picture 4" descr="Chart&#10;&#10;Description automatically generated">
            <a:extLst>
              <a:ext uri="{FF2B5EF4-FFF2-40B4-BE49-F238E27FC236}">
                <a16:creationId xmlns:a16="http://schemas.microsoft.com/office/drawing/2014/main" id="{71CB65D1-5208-135C-FC23-C8FDAD8C6861}"/>
              </a:ext>
            </a:extLst>
          </p:cNvPr>
          <p:cNvPicPr>
            <a:picLocks noGrp="1" noChangeAspect="1"/>
          </p:cNvPicPr>
          <p:nvPr>
            <p:ph idx="1"/>
          </p:nvPr>
        </p:nvPicPr>
        <p:blipFill>
          <a:blip r:embed="rId2"/>
          <a:stretch>
            <a:fillRect/>
          </a:stretch>
        </p:blipFill>
        <p:spPr>
          <a:xfrm>
            <a:off x="2751606" y="1635744"/>
            <a:ext cx="7134485" cy="5059593"/>
          </a:xfrm>
        </p:spPr>
      </p:pic>
    </p:spTree>
    <p:extLst>
      <p:ext uri="{BB962C8B-B14F-4D97-AF65-F5344CB8AC3E}">
        <p14:creationId xmlns:p14="http://schemas.microsoft.com/office/powerpoint/2010/main" val="4089777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heckerboard(across)">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60A12-BB6D-113F-2CDB-AC3BFC451B89}"/>
              </a:ext>
            </a:extLst>
          </p:cNvPr>
          <p:cNvSpPr>
            <a:spLocks noGrp="1"/>
          </p:cNvSpPr>
          <p:nvPr>
            <p:ph type="title"/>
          </p:nvPr>
        </p:nvSpPr>
        <p:spPr/>
        <p:txBody>
          <a:bodyPr/>
          <a:lstStyle/>
          <a:p>
            <a:r>
              <a:rPr lang="en-US" dirty="0"/>
              <a:t>Training the model</a:t>
            </a:r>
          </a:p>
        </p:txBody>
      </p:sp>
      <p:sp>
        <p:nvSpPr>
          <p:cNvPr id="3" name="Content Placeholder 2">
            <a:extLst>
              <a:ext uri="{FF2B5EF4-FFF2-40B4-BE49-F238E27FC236}">
                <a16:creationId xmlns:a16="http://schemas.microsoft.com/office/drawing/2014/main" id="{81CFAEDD-876E-E3CA-159C-F46880F550A0}"/>
              </a:ext>
            </a:extLst>
          </p:cNvPr>
          <p:cNvSpPr>
            <a:spLocks noGrp="1"/>
          </p:cNvSpPr>
          <p:nvPr>
            <p:ph idx="1"/>
          </p:nvPr>
        </p:nvSpPr>
        <p:spPr/>
        <p:txBody>
          <a:bodyPr vert="horz" lIns="91440" tIns="45720" rIns="91440" bIns="45720" rtlCol="0" anchor="t">
            <a:normAutofit/>
          </a:bodyPr>
          <a:lstStyle/>
          <a:p>
            <a:pPr marL="0" indent="0">
              <a:buNone/>
            </a:pPr>
            <a:r>
              <a:rPr lang="en-US" dirty="0">
                <a:ea typeface="+mn-lt"/>
                <a:cs typeface="+mn-lt"/>
              </a:rPr>
              <a:t>"The process of training an ML model involves providing an ML algorithm (that is, the </a:t>
            </a:r>
            <a:r>
              <a:rPr lang="en-US" i="1" dirty="0">
                <a:ea typeface="+mn-lt"/>
                <a:cs typeface="+mn-lt"/>
              </a:rPr>
              <a:t>learning algorithm</a:t>
            </a:r>
            <a:r>
              <a:rPr lang="en-US" dirty="0">
                <a:ea typeface="+mn-lt"/>
                <a:cs typeface="+mn-lt"/>
              </a:rPr>
              <a:t>) with training data to learn from. The term </a:t>
            </a:r>
            <a:r>
              <a:rPr lang="en-US" i="1" dirty="0">
                <a:ea typeface="+mn-lt"/>
                <a:cs typeface="+mn-lt"/>
              </a:rPr>
              <a:t>ML model</a:t>
            </a:r>
            <a:r>
              <a:rPr lang="en-US" dirty="0">
                <a:ea typeface="+mn-lt"/>
                <a:cs typeface="+mn-lt"/>
              </a:rPr>
              <a:t> refers to the model artifact that is created by the training process."  - AWS Developer's Guide</a:t>
            </a:r>
          </a:p>
          <a:p>
            <a:pPr marL="0" indent="0">
              <a:buNone/>
            </a:pPr>
            <a:r>
              <a:rPr lang="en-US" dirty="0"/>
              <a:t>For this step, two ML models were created. The discrepancy in the service column was considered for Multi-class Classification and determining normal and abnormal connection was chosen for Binary Classification.</a:t>
            </a:r>
          </a:p>
        </p:txBody>
      </p:sp>
    </p:spTree>
    <p:extLst>
      <p:ext uri="{BB962C8B-B14F-4D97-AF65-F5344CB8AC3E}">
        <p14:creationId xmlns:p14="http://schemas.microsoft.com/office/powerpoint/2010/main" val="361397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linds(horizontal)">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blinds(horizontal)">
                                      <p:cBhvr>
                                        <p:cTn id="18"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53E24-CBBA-9172-DE3C-7BDD76FDB619}"/>
              </a:ext>
            </a:extLst>
          </p:cNvPr>
          <p:cNvSpPr>
            <a:spLocks noGrp="1"/>
          </p:cNvSpPr>
          <p:nvPr>
            <p:ph type="title"/>
          </p:nvPr>
        </p:nvSpPr>
        <p:spPr/>
        <p:txBody>
          <a:bodyPr/>
          <a:lstStyle/>
          <a:p>
            <a:pPr algn="ctr"/>
            <a:r>
              <a:rPr lang="en-US" sz="3600" dirty="0"/>
              <a:t>Multi-class classification model</a:t>
            </a:r>
            <a:endParaRPr lang="en-US"/>
          </a:p>
        </p:txBody>
      </p:sp>
      <p:graphicFrame>
        <p:nvGraphicFramePr>
          <p:cNvPr id="5" name="Content Placeholder 4">
            <a:extLst>
              <a:ext uri="{FF2B5EF4-FFF2-40B4-BE49-F238E27FC236}">
                <a16:creationId xmlns:a16="http://schemas.microsoft.com/office/drawing/2014/main" id="{431DC608-5DC8-2680-9745-95E9CF307F28}"/>
              </a:ext>
            </a:extLst>
          </p:cNvPr>
          <p:cNvGraphicFramePr>
            <a:graphicFrameLocks noGrp="1"/>
          </p:cNvGraphicFramePr>
          <p:nvPr>
            <p:ph idx="1"/>
            <p:extLst>
              <p:ext uri="{D42A27DB-BD31-4B8C-83A1-F6EECF244321}">
                <p14:modId xmlns:p14="http://schemas.microsoft.com/office/powerpoint/2010/main" val="3952435261"/>
              </p:ext>
            </p:extLst>
          </p:nvPr>
        </p:nvGraphicFramePr>
        <p:xfrm>
          <a:off x="805132" y="1998452"/>
          <a:ext cx="10248909" cy="1783080"/>
        </p:xfrm>
        <a:graphic>
          <a:graphicData uri="http://schemas.openxmlformats.org/drawingml/2006/table">
            <a:tbl>
              <a:tblPr firstRow="1" bandRow="1">
                <a:tableStyleId>{5C22544A-7EE6-4342-B048-85BDC9FD1C3A}</a:tableStyleId>
              </a:tblPr>
              <a:tblGrid>
                <a:gridCol w="3277991">
                  <a:extLst>
                    <a:ext uri="{9D8B030D-6E8A-4147-A177-3AD203B41FA5}">
                      <a16:colId xmlns:a16="http://schemas.microsoft.com/office/drawing/2014/main" val="3071988128"/>
                    </a:ext>
                  </a:extLst>
                </a:gridCol>
                <a:gridCol w="3112016">
                  <a:extLst>
                    <a:ext uri="{9D8B030D-6E8A-4147-A177-3AD203B41FA5}">
                      <a16:colId xmlns:a16="http://schemas.microsoft.com/office/drawing/2014/main" val="1392976839"/>
                    </a:ext>
                  </a:extLst>
                </a:gridCol>
                <a:gridCol w="3858902">
                  <a:extLst>
                    <a:ext uri="{9D8B030D-6E8A-4147-A177-3AD203B41FA5}">
                      <a16:colId xmlns:a16="http://schemas.microsoft.com/office/drawing/2014/main" val="920744509"/>
                    </a:ext>
                  </a:extLst>
                </a:gridCol>
              </a:tblGrid>
              <a:tr h="594360">
                <a:tc>
                  <a:txBody>
                    <a:bodyPr/>
                    <a:lstStyle/>
                    <a:p>
                      <a:pPr algn="ctr">
                        <a:spcAft>
                          <a:spcPts val="720"/>
                        </a:spcAft>
                      </a:pPr>
                      <a:r>
                        <a:rPr lang="en-US" sz="2000" dirty="0">
                          <a:effectLst/>
                        </a:rPr>
                        <a:t>Classifier</a:t>
                      </a:r>
                    </a:p>
                  </a:txBody>
                  <a:tcPr marL="36576" marR="38100" marT="36576" marB="36576"/>
                </a:tc>
                <a:tc>
                  <a:txBody>
                    <a:bodyPr/>
                    <a:lstStyle/>
                    <a:p>
                      <a:pPr algn="ctr">
                        <a:spcAft>
                          <a:spcPts val="720"/>
                        </a:spcAft>
                      </a:pPr>
                      <a:r>
                        <a:rPr lang="en-US" sz="2000" dirty="0">
                          <a:effectLst/>
                        </a:rPr>
                        <a:t>Evaluation Result</a:t>
                      </a:r>
                    </a:p>
                  </a:txBody>
                  <a:tcPr marL="36576" marR="38100" marT="36576" marB="36576"/>
                </a:tc>
                <a:tc>
                  <a:txBody>
                    <a:bodyPr/>
                    <a:lstStyle/>
                    <a:p>
                      <a:pPr algn="ctr">
                        <a:spcAft>
                          <a:spcPts val="720"/>
                        </a:spcAft>
                      </a:pPr>
                      <a:r>
                        <a:rPr lang="en-US" sz="2000" dirty="0">
                          <a:effectLst/>
                        </a:rPr>
                        <a:t>With Cross Validation</a:t>
                      </a:r>
                    </a:p>
                  </a:txBody>
                  <a:tcPr marL="36576" marR="36576" marT="36576" marB="36576"/>
                </a:tc>
                <a:extLst>
                  <a:ext uri="{0D108BD9-81ED-4DB2-BD59-A6C34878D82A}">
                    <a16:rowId xmlns:a16="http://schemas.microsoft.com/office/drawing/2014/main" val="585727945"/>
                  </a:ext>
                </a:extLst>
              </a:tr>
              <a:tr h="594360">
                <a:tc>
                  <a:txBody>
                    <a:bodyPr/>
                    <a:lstStyle/>
                    <a:p>
                      <a:pPr algn="ctr">
                        <a:spcAft>
                          <a:spcPts val="720"/>
                        </a:spcAft>
                      </a:pPr>
                      <a:r>
                        <a:rPr lang="en-US" sz="2000" dirty="0">
                          <a:effectLst/>
                        </a:rPr>
                        <a:t>Decision Tree</a:t>
                      </a:r>
                    </a:p>
                  </a:txBody>
                  <a:tcPr marL="36576" marR="38100" marT="38100" marB="36576"/>
                </a:tc>
                <a:tc>
                  <a:txBody>
                    <a:bodyPr/>
                    <a:lstStyle/>
                    <a:p>
                      <a:pPr algn="ctr">
                        <a:spcAft>
                          <a:spcPts val="720"/>
                        </a:spcAft>
                      </a:pPr>
                      <a:r>
                        <a:rPr lang="en-US" sz="2000" dirty="0">
                          <a:effectLst/>
                        </a:rPr>
                        <a:t>97.24%</a:t>
                      </a:r>
                    </a:p>
                  </a:txBody>
                  <a:tcPr marL="36576" marR="38100" marT="38100" marB="36576"/>
                </a:tc>
                <a:tc>
                  <a:txBody>
                    <a:bodyPr/>
                    <a:lstStyle/>
                    <a:p>
                      <a:pPr algn="ctr">
                        <a:spcAft>
                          <a:spcPts val="720"/>
                        </a:spcAft>
                      </a:pPr>
                      <a:r>
                        <a:rPr lang="en-US" sz="2000" dirty="0">
                          <a:effectLst/>
                        </a:rPr>
                        <a:t>99.98%</a:t>
                      </a:r>
                    </a:p>
                  </a:txBody>
                  <a:tcPr marL="36576" marR="36576" marT="38100" marB="36576"/>
                </a:tc>
                <a:extLst>
                  <a:ext uri="{0D108BD9-81ED-4DB2-BD59-A6C34878D82A}">
                    <a16:rowId xmlns:a16="http://schemas.microsoft.com/office/drawing/2014/main" val="3087076342"/>
                  </a:ext>
                </a:extLst>
              </a:tr>
              <a:tr h="594360">
                <a:tc>
                  <a:txBody>
                    <a:bodyPr/>
                    <a:lstStyle/>
                    <a:p>
                      <a:pPr algn="ctr">
                        <a:spcAft>
                          <a:spcPts val="720"/>
                        </a:spcAft>
                      </a:pPr>
                      <a:r>
                        <a:rPr lang="en-US" sz="2000" dirty="0">
                          <a:effectLst/>
                        </a:rPr>
                        <a:t>Random Forest</a:t>
                      </a:r>
                    </a:p>
                  </a:txBody>
                  <a:tcPr marL="36576" marR="38100" marT="38100" marB="36576"/>
                </a:tc>
                <a:tc>
                  <a:txBody>
                    <a:bodyPr/>
                    <a:lstStyle/>
                    <a:p>
                      <a:pPr algn="ctr">
                        <a:spcAft>
                          <a:spcPts val="720"/>
                        </a:spcAft>
                      </a:pPr>
                      <a:r>
                        <a:rPr lang="en-US" sz="2000" dirty="0">
                          <a:effectLst/>
                        </a:rPr>
                        <a:t>99.45%</a:t>
                      </a:r>
                    </a:p>
                  </a:txBody>
                  <a:tcPr marL="36576" marR="38100" marT="38100" marB="36576"/>
                </a:tc>
                <a:tc>
                  <a:txBody>
                    <a:bodyPr/>
                    <a:lstStyle/>
                    <a:p>
                      <a:pPr algn="ctr">
                        <a:spcAft>
                          <a:spcPts val="720"/>
                        </a:spcAft>
                      </a:pPr>
                      <a:r>
                        <a:rPr lang="en-US" sz="2000" dirty="0">
                          <a:effectLst/>
                        </a:rPr>
                        <a:t>99.71%</a:t>
                      </a:r>
                    </a:p>
                  </a:txBody>
                  <a:tcPr marL="36576" marR="36576" marT="38100" marB="36576"/>
                </a:tc>
                <a:extLst>
                  <a:ext uri="{0D108BD9-81ED-4DB2-BD59-A6C34878D82A}">
                    <a16:rowId xmlns:a16="http://schemas.microsoft.com/office/drawing/2014/main" val="3986499494"/>
                  </a:ext>
                </a:extLst>
              </a:tr>
            </a:tbl>
          </a:graphicData>
        </a:graphic>
      </p:graphicFrame>
    </p:spTree>
    <p:extLst>
      <p:ext uri="{BB962C8B-B14F-4D97-AF65-F5344CB8AC3E}">
        <p14:creationId xmlns:p14="http://schemas.microsoft.com/office/powerpoint/2010/main" val="98674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37"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900" decel="100000" fill="hold"/>
                                        <p:tgtEl>
                                          <p:spTgt spid="5"/>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B33DD-C32C-6661-1A38-F31B0ED65FA3}"/>
              </a:ext>
            </a:extLst>
          </p:cNvPr>
          <p:cNvSpPr>
            <a:spLocks noGrp="1"/>
          </p:cNvSpPr>
          <p:nvPr>
            <p:ph type="title"/>
          </p:nvPr>
        </p:nvSpPr>
        <p:spPr>
          <a:xfrm>
            <a:off x="1258019" y="159590"/>
            <a:ext cx="9906000" cy="1382156"/>
          </a:xfrm>
        </p:spPr>
        <p:txBody>
          <a:bodyPr>
            <a:normAutofit/>
          </a:bodyPr>
          <a:lstStyle/>
          <a:p>
            <a:pPr algn="ctr"/>
            <a:r>
              <a:rPr lang="en-US" sz="3600" dirty="0"/>
              <a:t>Binary classification model</a:t>
            </a:r>
            <a:endParaRPr lang="en-US"/>
          </a:p>
        </p:txBody>
      </p:sp>
      <p:pic>
        <p:nvPicPr>
          <p:cNvPr id="5" name="Picture 5" descr="Table&#10;&#10;Description automatically generated">
            <a:extLst>
              <a:ext uri="{FF2B5EF4-FFF2-40B4-BE49-F238E27FC236}">
                <a16:creationId xmlns:a16="http://schemas.microsoft.com/office/drawing/2014/main" id="{1D74D9FF-4A85-D09F-19B9-6108310DDAC9}"/>
              </a:ext>
            </a:extLst>
          </p:cNvPr>
          <p:cNvPicPr>
            <a:picLocks noGrp="1" noChangeAspect="1"/>
          </p:cNvPicPr>
          <p:nvPr>
            <p:ph idx="1"/>
          </p:nvPr>
        </p:nvPicPr>
        <p:blipFill rotWithShape="1">
          <a:blip r:embed="rId2"/>
          <a:srcRect l="1980" r="-165" b="2100"/>
          <a:stretch/>
        </p:blipFill>
        <p:spPr>
          <a:xfrm>
            <a:off x="1684392" y="1261931"/>
            <a:ext cx="8564259" cy="5361546"/>
          </a:xfrm>
        </p:spPr>
      </p:pic>
    </p:spTree>
    <p:extLst>
      <p:ext uri="{BB962C8B-B14F-4D97-AF65-F5344CB8AC3E}">
        <p14:creationId xmlns:p14="http://schemas.microsoft.com/office/powerpoint/2010/main" val="2842458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33" name="Rectangle 32">
            <a:extLst>
              <a:ext uri="{FF2B5EF4-FFF2-40B4-BE49-F238E27FC236}">
                <a16:creationId xmlns:a16="http://schemas.microsoft.com/office/drawing/2014/main" id="{3FA49195-69EB-4E39-A68A-C232E2D03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FD49CF-0753-60F8-F69C-5839A7626ABB}"/>
              </a:ext>
            </a:extLst>
          </p:cNvPr>
          <p:cNvSpPr>
            <a:spLocks noGrp="1"/>
          </p:cNvSpPr>
          <p:nvPr>
            <p:ph type="title"/>
          </p:nvPr>
        </p:nvSpPr>
        <p:spPr>
          <a:xfrm>
            <a:off x="2138680" y="3144519"/>
            <a:ext cx="7889838" cy="2580139"/>
          </a:xfrm>
        </p:spPr>
        <p:txBody>
          <a:bodyPr vert="horz" lIns="91440" tIns="45720" rIns="91440" bIns="45720" rtlCol="0" anchor="t">
            <a:normAutofit/>
          </a:bodyPr>
          <a:lstStyle/>
          <a:p>
            <a:pPr algn="ctr"/>
            <a:r>
              <a:rPr lang="en-US" sz="6600"/>
              <a:t>Full presentation</a:t>
            </a:r>
          </a:p>
        </p:txBody>
      </p:sp>
      <p:sp>
        <p:nvSpPr>
          <p:cNvPr id="3" name="Content Placeholder 2">
            <a:extLst>
              <a:ext uri="{FF2B5EF4-FFF2-40B4-BE49-F238E27FC236}">
                <a16:creationId xmlns:a16="http://schemas.microsoft.com/office/drawing/2014/main" id="{ADCEC788-FBA8-E557-5437-09528FFC57F6}"/>
              </a:ext>
            </a:extLst>
          </p:cNvPr>
          <p:cNvSpPr>
            <a:spLocks noGrp="1"/>
          </p:cNvSpPr>
          <p:nvPr>
            <p:ph idx="1"/>
          </p:nvPr>
        </p:nvSpPr>
        <p:spPr>
          <a:xfrm>
            <a:off x="2758440" y="920839"/>
            <a:ext cx="6664960" cy="1159099"/>
          </a:xfrm>
        </p:spPr>
        <p:txBody>
          <a:bodyPr vert="horz" lIns="91440" tIns="45720" rIns="91440" bIns="45720" rtlCol="0" anchor="b">
            <a:normAutofit/>
          </a:bodyPr>
          <a:lstStyle/>
          <a:p>
            <a:pPr marL="0" indent="0" algn="ctr">
              <a:lnSpc>
                <a:spcPct val="120000"/>
              </a:lnSpc>
              <a:buNone/>
            </a:pPr>
            <a:r>
              <a:rPr lang="en-US" sz="1800" b="1" cap="all" spc="300"/>
              <a:t>Available at: https://github.com/j-anne/Big_data_analytics.git</a:t>
            </a:r>
          </a:p>
        </p:txBody>
      </p:sp>
      <p:cxnSp>
        <p:nvCxnSpPr>
          <p:cNvPr id="35" name="Straight Connector 34">
            <a:extLst>
              <a:ext uri="{FF2B5EF4-FFF2-40B4-BE49-F238E27FC236}">
                <a16:creationId xmlns:a16="http://schemas.microsoft.com/office/drawing/2014/main" id="{13280B82-CD55-43FD-92C4-F05E2A8D1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9882" y="0"/>
            <a:ext cx="4318598" cy="133719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4D9248B-0006-4BFE-8110-40C16E45C0A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87595" y="0"/>
            <a:ext cx="1466711" cy="6858000"/>
          </a:xfrm>
          <a:prstGeom prst="line">
            <a:avLst/>
          </a:prstGeom>
          <a:ln w="127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4C10EA2-1BD8-4267-AA7D-AB8CCA53C3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482080" y="4171575"/>
            <a:ext cx="5739800" cy="268642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E593BB5-7AFA-4C8F-AECA-CE733B1FD09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296432" y="1116305"/>
            <a:ext cx="1895568" cy="574169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521483B-CE28-412B-9C71-9BE081E9DC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978150" y="4219"/>
            <a:ext cx="3227294" cy="308149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BD75F78-4912-4FB5-834D-1817BF0A26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56" y="4619"/>
            <a:ext cx="2771388" cy="77388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C9F4738-DD27-44BE-98C6-AB0B2296BD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29880" y="5342966"/>
            <a:ext cx="8964704" cy="151503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25116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2" name="Straight Connector 47">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49">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51">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53">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55">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57">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59">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89" name="Rectangle 61">
            <a:extLst>
              <a:ext uri="{FF2B5EF4-FFF2-40B4-BE49-F238E27FC236}">
                <a16:creationId xmlns:a16="http://schemas.microsoft.com/office/drawing/2014/main" id="{A221245A-B93D-45A8-B0FA-EC2AEE26E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4" descr="Checkmate move on chessboard">
            <a:extLst>
              <a:ext uri="{FF2B5EF4-FFF2-40B4-BE49-F238E27FC236}">
                <a16:creationId xmlns:a16="http://schemas.microsoft.com/office/drawing/2014/main" id="{E3693E9B-8D08-4B54-A000-95B9D912B84C}"/>
              </a:ext>
            </a:extLst>
          </p:cNvPr>
          <p:cNvPicPr>
            <a:picLocks noGrp="1" noChangeAspect="1"/>
          </p:cNvPicPr>
          <p:nvPr>
            <p:ph idx="1"/>
          </p:nvPr>
        </p:nvPicPr>
        <p:blipFill rotWithShape="1">
          <a:blip r:embed="rId2"/>
          <a:srcRect t="15413"/>
          <a:stretch/>
        </p:blipFill>
        <p:spPr>
          <a:xfrm>
            <a:off x="20" y="10"/>
            <a:ext cx="12191979" cy="6857989"/>
          </a:xfrm>
          <a:prstGeom prst="rect">
            <a:avLst/>
          </a:prstGeom>
        </p:spPr>
      </p:pic>
      <p:sp>
        <p:nvSpPr>
          <p:cNvPr id="90" name="Rectangle 63">
            <a:extLst>
              <a:ext uri="{FF2B5EF4-FFF2-40B4-BE49-F238E27FC236}">
                <a16:creationId xmlns:a16="http://schemas.microsoft.com/office/drawing/2014/main" id="{A60A95D1-194E-4E4E-8C67-30F91F8E7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0"/>
            <a:ext cx="8521995" cy="6858000"/>
          </a:xfrm>
          <a:prstGeom prst="rect">
            <a:avLst/>
          </a:prstGeom>
          <a:gradFill>
            <a:gsLst>
              <a:gs pos="58000">
                <a:srgbClr val="000000">
                  <a:alpha val="30000"/>
                </a:srgbClr>
              </a:gs>
              <a:gs pos="33000">
                <a:srgbClr val="000000">
                  <a:alpha val="20000"/>
                </a:srgbClr>
              </a:gs>
              <a:gs pos="0">
                <a:srgbClr val="000000">
                  <a:alpha val="0"/>
                </a:srgbClr>
              </a:gs>
              <a:gs pos="100000">
                <a:srgbClr val="000000">
                  <a:alpha val="3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B28A966-90A1-1BAE-C42B-7C2E60CCD610}"/>
              </a:ext>
            </a:extLst>
          </p:cNvPr>
          <p:cNvSpPr>
            <a:spLocks noGrp="1"/>
          </p:cNvSpPr>
          <p:nvPr>
            <p:ph type="title"/>
          </p:nvPr>
        </p:nvSpPr>
        <p:spPr>
          <a:xfrm>
            <a:off x="3879730" y="612745"/>
            <a:ext cx="6515100" cy="1980846"/>
          </a:xfrm>
        </p:spPr>
        <p:txBody>
          <a:bodyPr vert="horz" lIns="91440" tIns="45720" rIns="91440" bIns="45720" rtlCol="0" anchor="b">
            <a:normAutofit/>
          </a:bodyPr>
          <a:lstStyle/>
          <a:p>
            <a:r>
              <a:rPr lang="en-US" sz="6600" i="1" kern="1200" cap="all" baseline="0">
                <a:solidFill>
                  <a:srgbClr val="FFFFFF"/>
                </a:solidFill>
                <a:latin typeface="+mj-lt"/>
                <a:ea typeface="+mj-ea"/>
                <a:cs typeface="+mj-cs"/>
              </a:rPr>
              <a:t>end</a:t>
            </a:r>
          </a:p>
        </p:txBody>
      </p:sp>
      <p:cxnSp>
        <p:nvCxnSpPr>
          <p:cNvPr id="91" name="Straight Connector 65">
            <a:extLst>
              <a:ext uri="{FF2B5EF4-FFF2-40B4-BE49-F238E27FC236}">
                <a16:creationId xmlns:a16="http://schemas.microsoft.com/office/drawing/2014/main" id="{64C0A835-9AC9-4D0F-A529-BE4789E126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39206" y="3065930"/>
            <a:ext cx="2852793" cy="37977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67">
            <a:extLst>
              <a:ext uri="{FF2B5EF4-FFF2-40B4-BE49-F238E27FC236}">
                <a16:creationId xmlns:a16="http://schemas.microsoft.com/office/drawing/2014/main" id="{7CF67ECC-797A-4CA0-87E3-3604664986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172700" y="0"/>
            <a:ext cx="1358310"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095513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4" name="Straight Connector 37">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39">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41">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43">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45">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47">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49">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71" name="Rectangle 51">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54C51B-1A2D-F4C4-2490-654C91B33AD4}"/>
              </a:ext>
            </a:extLst>
          </p:cNvPr>
          <p:cNvSpPr>
            <a:spLocks noGrp="1"/>
          </p:cNvSpPr>
          <p:nvPr>
            <p:ph type="title"/>
          </p:nvPr>
        </p:nvSpPr>
        <p:spPr>
          <a:xfrm>
            <a:off x="641677" y="346494"/>
            <a:ext cx="4493885" cy="3614271"/>
          </a:xfrm>
        </p:spPr>
        <p:txBody>
          <a:bodyPr vert="horz" lIns="91440" tIns="45720" rIns="91440" bIns="45720" rtlCol="0" anchor="b">
            <a:normAutofit/>
          </a:bodyPr>
          <a:lstStyle/>
          <a:p>
            <a:r>
              <a:rPr lang="en-US" sz="5400"/>
              <a:t>velocity</a:t>
            </a:r>
          </a:p>
        </p:txBody>
      </p:sp>
      <p:sp>
        <p:nvSpPr>
          <p:cNvPr id="3" name="Text Placeholder 2">
            <a:extLst>
              <a:ext uri="{FF2B5EF4-FFF2-40B4-BE49-F238E27FC236}">
                <a16:creationId xmlns:a16="http://schemas.microsoft.com/office/drawing/2014/main" id="{B303ACB7-5940-50B1-26EF-46765A676A4B}"/>
              </a:ext>
            </a:extLst>
          </p:cNvPr>
          <p:cNvSpPr>
            <a:spLocks noGrp="1"/>
          </p:cNvSpPr>
          <p:nvPr>
            <p:ph type="body" idx="1"/>
          </p:nvPr>
        </p:nvSpPr>
        <p:spPr>
          <a:xfrm>
            <a:off x="713564" y="4070427"/>
            <a:ext cx="4194222" cy="1937871"/>
          </a:xfrm>
        </p:spPr>
        <p:txBody>
          <a:bodyPr vert="horz" lIns="91440" tIns="45720" rIns="91440" bIns="45720" rtlCol="0" anchor="t">
            <a:normAutofit/>
          </a:bodyPr>
          <a:lstStyle/>
          <a:p>
            <a:pPr>
              <a:lnSpc>
                <a:spcPct val="120000"/>
              </a:lnSpc>
            </a:pPr>
            <a:r>
              <a:rPr lang="en-US" sz="1800" b="1" cap="all" spc="300" dirty="0">
                <a:solidFill>
                  <a:schemeClr val="tx2"/>
                </a:solidFill>
              </a:rPr>
              <a:t>Speed and rate of growth </a:t>
            </a:r>
            <a:endParaRPr lang="en-US" sz="1800">
              <a:solidFill>
                <a:schemeClr val="tx2"/>
              </a:solidFill>
            </a:endParaRPr>
          </a:p>
          <a:p>
            <a:pPr>
              <a:lnSpc>
                <a:spcPct val="120000"/>
              </a:lnSpc>
            </a:pPr>
            <a:r>
              <a:rPr lang="en-US" sz="1800" b="1" cap="all" spc="300" dirty="0">
                <a:solidFill>
                  <a:schemeClr val="tx2"/>
                </a:solidFill>
              </a:rPr>
              <a:t>of data</a:t>
            </a:r>
            <a:endParaRPr lang="en-US" dirty="0">
              <a:solidFill>
                <a:schemeClr val="tx2"/>
              </a:solidFill>
            </a:endParaRPr>
          </a:p>
        </p:txBody>
      </p:sp>
      <p:cxnSp>
        <p:nvCxnSpPr>
          <p:cNvPr id="72" name="Straight Connector 53">
            <a:extLst>
              <a:ext uri="{FF2B5EF4-FFF2-40B4-BE49-F238E27FC236}">
                <a16:creationId xmlns:a16="http://schemas.microsoft.com/office/drawing/2014/main" id="{B42E889C-BF1F-40B2-86C2-92153DB7E6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8034" y="0"/>
            <a:ext cx="6553966" cy="35426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55">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851108" y="4783369"/>
            <a:ext cx="5340893" cy="20746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57">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21640" y="0"/>
            <a:ext cx="1268175"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Picture 4" descr="Chart&#10;&#10;Description automatically generated">
            <a:extLst>
              <a:ext uri="{FF2B5EF4-FFF2-40B4-BE49-F238E27FC236}">
                <a16:creationId xmlns:a16="http://schemas.microsoft.com/office/drawing/2014/main" id="{C84604AB-F45E-3022-75D9-D9351D61140F}"/>
              </a:ext>
            </a:extLst>
          </p:cNvPr>
          <p:cNvPicPr>
            <a:picLocks noChangeAspect="1"/>
          </p:cNvPicPr>
          <p:nvPr/>
        </p:nvPicPr>
        <p:blipFill rotWithShape="1">
          <a:blip r:embed="rId2"/>
          <a:srcRect t="57874" r="51074" b="525"/>
          <a:stretch/>
        </p:blipFill>
        <p:spPr>
          <a:xfrm>
            <a:off x="4806969" y="1474558"/>
            <a:ext cx="7239819" cy="3578205"/>
          </a:xfrm>
          <a:prstGeom prst="rect">
            <a:avLst/>
          </a:prstGeom>
        </p:spPr>
      </p:pic>
    </p:spTree>
    <p:extLst>
      <p:ext uri="{BB962C8B-B14F-4D97-AF65-F5344CB8AC3E}">
        <p14:creationId xmlns:p14="http://schemas.microsoft.com/office/powerpoint/2010/main" val="42441840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12"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strips(downLeft)">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46" name="Rectangle 45">
            <a:extLst>
              <a:ext uri="{FF2B5EF4-FFF2-40B4-BE49-F238E27FC236}">
                <a16:creationId xmlns:a16="http://schemas.microsoft.com/office/drawing/2014/main" id="{10A34275-CD0A-499C-9600-C96742FACE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1852546B-EF97-46E8-A930-3A03341066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7587" y="2720800"/>
            <a:ext cx="3470809" cy="41326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2801F4A-0A74-45E0-8E5A-65A65252A3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40"/>
            <a:ext cx="1274412" cy="49672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D245F29-ABE7-4BB1-8164-5F4C4604B2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257800" y="0"/>
            <a:ext cx="6926614" cy="112236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35AC3A3-099B-CED8-E5E0-033394E64AB1}"/>
              </a:ext>
            </a:extLst>
          </p:cNvPr>
          <p:cNvSpPr>
            <a:spLocks noGrp="1"/>
          </p:cNvSpPr>
          <p:nvPr>
            <p:ph type="title"/>
          </p:nvPr>
        </p:nvSpPr>
        <p:spPr>
          <a:xfrm>
            <a:off x="8286014" y="1122363"/>
            <a:ext cx="3316463" cy="3025308"/>
          </a:xfrm>
        </p:spPr>
        <p:txBody>
          <a:bodyPr vert="horz" lIns="91440" tIns="45720" rIns="91440" bIns="45720" rtlCol="0" anchor="b">
            <a:normAutofit/>
          </a:bodyPr>
          <a:lstStyle/>
          <a:p>
            <a:pPr algn="r"/>
            <a:r>
              <a:rPr lang="en-US" sz="5400" dirty="0"/>
              <a:t>variety</a:t>
            </a:r>
          </a:p>
        </p:txBody>
      </p:sp>
      <p:sp>
        <p:nvSpPr>
          <p:cNvPr id="3" name="Text Placeholder 2">
            <a:extLst>
              <a:ext uri="{FF2B5EF4-FFF2-40B4-BE49-F238E27FC236}">
                <a16:creationId xmlns:a16="http://schemas.microsoft.com/office/drawing/2014/main" id="{72F7C928-9EDB-456C-2553-38D68CBB650B}"/>
              </a:ext>
            </a:extLst>
          </p:cNvPr>
          <p:cNvSpPr>
            <a:spLocks noGrp="1"/>
          </p:cNvSpPr>
          <p:nvPr>
            <p:ph type="body" idx="1"/>
          </p:nvPr>
        </p:nvSpPr>
        <p:spPr>
          <a:xfrm>
            <a:off x="8350368" y="4386729"/>
            <a:ext cx="3252110" cy="1926283"/>
          </a:xfrm>
        </p:spPr>
        <p:txBody>
          <a:bodyPr vert="horz" lIns="91440" tIns="45720" rIns="91440" bIns="45720" rtlCol="0" anchor="t">
            <a:noAutofit/>
          </a:bodyPr>
          <a:lstStyle/>
          <a:p>
            <a:pPr algn="r">
              <a:lnSpc>
                <a:spcPct val="110000"/>
              </a:lnSpc>
            </a:pPr>
            <a:r>
              <a:rPr lang="en-US" sz="1800" b="1" cap="all" spc="300" dirty="0">
                <a:solidFill>
                  <a:schemeClr val="tx2"/>
                </a:solidFill>
              </a:rPr>
              <a:t>Refers to heterogeneity, representation, and interpretation of the unveiled data</a:t>
            </a:r>
          </a:p>
        </p:txBody>
      </p:sp>
      <p:cxnSp>
        <p:nvCxnSpPr>
          <p:cNvPr id="54" name="Straight Connector 53">
            <a:extLst>
              <a:ext uri="{FF2B5EF4-FFF2-40B4-BE49-F238E27FC236}">
                <a16:creationId xmlns:a16="http://schemas.microsoft.com/office/drawing/2014/main" id="{CF00EEAF-0634-4EEB-81E5-9FBC2170F3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7102" y="6051582"/>
            <a:ext cx="4847312" cy="80641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3E11676-332F-449D-9A03-6CE4ED25CC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225160" y="0"/>
            <a:ext cx="3541141"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Picture 5" descr="Chart&#10;&#10;Description automatically generated">
            <a:extLst>
              <a:ext uri="{FF2B5EF4-FFF2-40B4-BE49-F238E27FC236}">
                <a16:creationId xmlns:a16="http://schemas.microsoft.com/office/drawing/2014/main" id="{0086469F-78AD-8515-FDF7-ABF0D57783BC}"/>
              </a:ext>
            </a:extLst>
          </p:cNvPr>
          <p:cNvPicPr>
            <a:picLocks noChangeAspect="1"/>
          </p:cNvPicPr>
          <p:nvPr/>
        </p:nvPicPr>
        <p:blipFill rotWithShape="1">
          <a:blip r:embed="rId2"/>
          <a:srcRect l="51920" t="14286" r="1606" b="45213"/>
          <a:stretch/>
        </p:blipFill>
        <p:spPr>
          <a:xfrm>
            <a:off x="532755" y="1362076"/>
            <a:ext cx="7673789" cy="3899271"/>
          </a:xfrm>
          <a:prstGeom prst="rect">
            <a:avLst/>
          </a:prstGeom>
        </p:spPr>
      </p:pic>
    </p:spTree>
    <p:extLst>
      <p:ext uri="{BB962C8B-B14F-4D97-AF65-F5344CB8AC3E}">
        <p14:creationId xmlns:p14="http://schemas.microsoft.com/office/powerpoint/2010/main" val="83009633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linds(horizontal)">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5" name="Straight Connector 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1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1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1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1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1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2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52" name="Rectangle 22">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D17769-1390-E5EB-737F-0464A0937D01}"/>
              </a:ext>
            </a:extLst>
          </p:cNvPr>
          <p:cNvSpPr>
            <a:spLocks noGrp="1"/>
          </p:cNvSpPr>
          <p:nvPr>
            <p:ph type="title"/>
          </p:nvPr>
        </p:nvSpPr>
        <p:spPr>
          <a:xfrm>
            <a:off x="584167" y="245853"/>
            <a:ext cx="4493885" cy="3614271"/>
          </a:xfrm>
        </p:spPr>
        <p:txBody>
          <a:bodyPr vert="horz" lIns="91440" tIns="45720" rIns="91440" bIns="45720" rtlCol="0" anchor="b">
            <a:normAutofit/>
          </a:bodyPr>
          <a:lstStyle/>
          <a:p>
            <a:r>
              <a:rPr lang="en-US" sz="5400"/>
              <a:t>veracity</a:t>
            </a:r>
          </a:p>
        </p:txBody>
      </p:sp>
      <p:sp>
        <p:nvSpPr>
          <p:cNvPr id="3" name="Text Placeholder 2">
            <a:extLst>
              <a:ext uri="{FF2B5EF4-FFF2-40B4-BE49-F238E27FC236}">
                <a16:creationId xmlns:a16="http://schemas.microsoft.com/office/drawing/2014/main" id="{8E089ABA-DF98-7DF8-9656-17DFA8917428}"/>
              </a:ext>
            </a:extLst>
          </p:cNvPr>
          <p:cNvSpPr>
            <a:spLocks noGrp="1"/>
          </p:cNvSpPr>
          <p:nvPr>
            <p:ph type="body" idx="1"/>
          </p:nvPr>
        </p:nvSpPr>
        <p:spPr>
          <a:xfrm>
            <a:off x="584168" y="4056050"/>
            <a:ext cx="4194222" cy="1937871"/>
          </a:xfrm>
        </p:spPr>
        <p:txBody>
          <a:bodyPr vert="horz" lIns="91440" tIns="45720" rIns="91440" bIns="45720" rtlCol="0">
            <a:normAutofit/>
          </a:bodyPr>
          <a:lstStyle/>
          <a:p>
            <a:pPr>
              <a:lnSpc>
                <a:spcPct val="110000"/>
              </a:lnSpc>
            </a:pPr>
            <a:r>
              <a:rPr lang="en-US" sz="1800" b="1" cap="all" spc="300">
                <a:solidFill>
                  <a:schemeClr val="tx2"/>
                </a:solidFill>
              </a:rPr>
              <a:t>Confidence or trust in the data, i.e. the provenance or reliability of the data source, its context and how meaningful it is for the analysis </a:t>
            </a:r>
          </a:p>
          <a:p>
            <a:pPr>
              <a:lnSpc>
                <a:spcPct val="110000"/>
              </a:lnSpc>
            </a:pPr>
            <a:endParaRPr lang="en-US" sz="1800" b="1" cap="all" spc="300">
              <a:solidFill>
                <a:schemeClr val="tx2"/>
              </a:solidFill>
            </a:endParaRPr>
          </a:p>
        </p:txBody>
      </p:sp>
      <p:cxnSp>
        <p:nvCxnSpPr>
          <p:cNvPr id="53" name="Straight Connector 24">
            <a:extLst>
              <a:ext uri="{FF2B5EF4-FFF2-40B4-BE49-F238E27FC236}">
                <a16:creationId xmlns:a16="http://schemas.microsoft.com/office/drawing/2014/main" id="{B42E889C-BF1F-40B2-86C2-92153DB7E6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8034" y="0"/>
            <a:ext cx="6553966" cy="35426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26">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851108" y="4783369"/>
            <a:ext cx="5340893" cy="20746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28">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21640" y="0"/>
            <a:ext cx="1268175"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Picture 4" descr="Chart&#10;&#10;Description automatically generated">
            <a:extLst>
              <a:ext uri="{FF2B5EF4-FFF2-40B4-BE49-F238E27FC236}">
                <a16:creationId xmlns:a16="http://schemas.microsoft.com/office/drawing/2014/main" id="{C525A994-AD78-E391-B388-23261C7B715F}"/>
              </a:ext>
            </a:extLst>
          </p:cNvPr>
          <p:cNvPicPr>
            <a:picLocks noChangeAspect="1"/>
          </p:cNvPicPr>
          <p:nvPr/>
        </p:nvPicPr>
        <p:blipFill rotWithShape="1">
          <a:blip r:embed="rId2"/>
          <a:srcRect l="50540" t="57846" r="180" b="5231"/>
          <a:stretch/>
        </p:blipFill>
        <p:spPr>
          <a:xfrm>
            <a:off x="4763838" y="1379710"/>
            <a:ext cx="7096045" cy="3494731"/>
          </a:xfrm>
          <a:prstGeom prst="rect">
            <a:avLst/>
          </a:prstGeom>
        </p:spPr>
      </p:pic>
    </p:spTree>
    <p:extLst>
      <p:ext uri="{BB962C8B-B14F-4D97-AF65-F5344CB8AC3E}">
        <p14:creationId xmlns:p14="http://schemas.microsoft.com/office/powerpoint/2010/main" val="35544994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p:tgtEl>
                                          <p:spTgt spid="4"/>
                                        </p:tgtEl>
                                        <p:attrNameLst>
                                          <p:attrName>ppt_y</p:attrName>
                                        </p:attrNameLst>
                                      </p:cBhvr>
                                      <p:tavLst>
                                        <p:tav tm="0">
                                          <p:val>
                                            <p:strVal val="#ppt_y+#ppt_h*1.125000"/>
                                          </p:val>
                                        </p:tav>
                                        <p:tav tm="100000">
                                          <p:val>
                                            <p:strVal val="#ppt_y"/>
                                          </p:val>
                                        </p:tav>
                                      </p:tavLst>
                                    </p:anim>
                                    <p:animEffect transition="in" filter="wipe(up)">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linds(horizontal)">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94" name="Straight Connector 193">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08" name="Rectangle 207">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6085C8-4E5E-1A85-CC97-1A4BAC6F7E22}"/>
              </a:ext>
            </a:extLst>
          </p:cNvPr>
          <p:cNvSpPr>
            <a:spLocks noGrp="1"/>
          </p:cNvSpPr>
          <p:nvPr>
            <p:ph type="title"/>
          </p:nvPr>
        </p:nvSpPr>
        <p:spPr>
          <a:xfrm>
            <a:off x="656055" y="2733136"/>
            <a:ext cx="4522639" cy="2277177"/>
          </a:xfrm>
        </p:spPr>
        <p:txBody>
          <a:bodyPr vert="horz" lIns="91440" tIns="45720" rIns="91440" bIns="45720" rtlCol="0" anchor="b">
            <a:normAutofit/>
          </a:bodyPr>
          <a:lstStyle/>
          <a:p>
            <a:endParaRPr lang="en-US" sz="5400"/>
          </a:p>
        </p:txBody>
      </p:sp>
      <p:sp>
        <p:nvSpPr>
          <p:cNvPr id="3" name="Text Placeholder 2">
            <a:extLst>
              <a:ext uri="{FF2B5EF4-FFF2-40B4-BE49-F238E27FC236}">
                <a16:creationId xmlns:a16="http://schemas.microsoft.com/office/drawing/2014/main" id="{2593FF5B-F5D1-1F43-BFEF-19A4E7904162}"/>
              </a:ext>
            </a:extLst>
          </p:cNvPr>
          <p:cNvSpPr>
            <a:spLocks noGrp="1"/>
          </p:cNvSpPr>
          <p:nvPr>
            <p:ph type="body" idx="1"/>
          </p:nvPr>
        </p:nvSpPr>
        <p:spPr>
          <a:xfrm>
            <a:off x="1159263" y="1367484"/>
            <a:ext cx="4194222" cy="1937871"/>
          </a:xfrm>
        </p:spPr>
        <p:txBody>
          <a:bodyPr vert="horz" lIns="91440" tIns="45720" rIns="91440" bIns="45720" rtlCol="0" anchor="t">
            <a:normAutofit/>
          </a:bodyPr>
          <a:lstStyle/>
          <a:p>
            <a:pPr>
              <a:lnSpc>
                <a:spcPct val="120000"/>
              </a:lnSpc>
            </a:pPr>
            <a:r>
              <a:rPr lang="en-US" sz="1800" b="1" cap="all" spc="300" dirty="0">
                <a:solidFill>
                  <a:schemeClr val="tx2"/>
                </a:solidFill>
              </a:rPr>
              <a:t>Imagine how will you handle this huge amount of Data</a:t>
            </a:r>
          </a:p>
        </p:txBody>
      </p:sp>
      <p:cxnSp>
        <p:nvCxnSpPr>
          <p:cNvPr id="210" name="Straight Connector 209">
            <a:extLst>
              <a:ext uri="{FF2B5EF4-FFF2-40B4-BE49-F238E27FC236}">
                <a16:creationId xmlns:a16="http://schemas.microsoft.com/office/drawing/2014/main" id="{B42E889C-BF1F-40B2-86C2-92153DB7E6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8034" y="0"/>
            <a:ext cx="6553966" cy="35426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851108" y="4783369"/>
            <a:ext cx="5340893" cy="20746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21640" y="0"/>
            <a:ext cx="1268175"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Picture 4" descr="Diagram&#10;&#10;Description automatically generated">
            <a:extLst>
              <a:ext uri="{FF2B5EF4-FFF2-40B4-BE49-F238E27FC236}">
                <a16:creationId xmlns:a16="http://schemas.microsoft.com/office/drawing/2014/main" id="{9CEA18F3-F69F-5D3D-054A-7B6618FBD5F4}"/>
              </a:ext>
            </a:extLst>
          </p:cNvPr>
          <p:cNvPicPr>
            <a:picLocks noChangeAspect="1"/>
          </p:cNvPicPr>
          <p:nvPr/>
        </p:nvPicPr>
        <p:blipFill rotWithShape="1">
          <a:blip r:embed="rId2"/>
          <a:srcRect t="4715" r="-248" b="10623"/>
          <a:stretch/>
        </p:blipFill>
        <p:spPr>
          <a:xfrm>
            <a:off x="5856516" y="818710"/>
            <a:ext cx="5816426" cy="4912135"/>
          </a:xfrm>
          <a:prstGeom prst="rect">
            <a:avLst/>
          </a:prstGeom>
        </p:spPr>
      </p:pic>
      <p:pic>
        <p:nvPicPr>
          <p:cNvPr id="6" name="Picture 6" descr="A picture containing text, clipart&#10;&#10;Description automatically generated">
            <a:extLst>
              <a:ext uri="{FF2B5EF4-FFF2-40B4-BE49-F238E27FC236}">
                <a16:creationId xmlns:a16="http://schemas.microsoft.com/office/drawing/2014/main" id="{E37604AD-41DB-E5EA-93C4-F55B27AB87D1}"/>
              </a:ext>
            </a:extLst>
          </p:cNvPr>
          <p:cNvPicPr>
            <a:picLocks noChangeAspect="1"/>
          </p:cNvPicPr>
          <p:nvPr/>
        </p:nvPicPr>
        <p:blipFill rotWithShape="1">
          <a:blip r:embed="rId3"/>
          <a:srcRect r="8163" b="4455"/>
          <a:stretch/>
        </p:blipFill>
        <p:spPr>
          <a:xfrm>
            <a:off x="1650430" y="2731339"/>
            <a:ext cx="2364510" cy="2531744"/>
          </a:xfrm>
          <a:prstGeom prst="rect">
            <a:avLst/>
          </a:prstGeom>
        </p:spPr>
      </p:pic>
    </p:spTree>
    <p:extLst>
      <p:ext uri="{BB962C8B-B14F-4D97-AF65-F5344CB8AC3E}">
        <p14:creationId xmlns:p14="http://schemas.microsoft.com/office/powerpoint/2010/main" val="4189543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7"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900" decel="100000" fill="hold"/>
                                        <p:tgtEl>
                                          <p:spTgt spid="4"/>
                                        </p:tgtEl>
                                        <p:attrNameLst>
                                          <p:attrName>ppt_y</p:attrName>
                                        </p:attrNameLst>
                                      </p:cBhvr>
                                      <p:tavLst>
                                        <p:tav tm="0">
                                          <p:val>
                                            <p:strVal val="#ppt_y+1"/>
                                          </p:val>
                                        </p:tav>
                                        <p:tav tm="100000">
                                          <p:val>
                                            <p:strVal val="#ppt_y-.03"/>
                                          </p:val>
                                        </p:tav>
                                      </p:tavLst>
                                    </p:anim>
                                    <p:anim calcmode="lin" valueType="num">
                                      <p:cBhvr>
                                        <p:cTn id="21"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95" name="Straight Connector 111">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13">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15">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17">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19">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21">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123">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02" name="Rectangle 125">
            <a:extLst>
              <a:ext uri="{FF2B5EF4-FFF2-40B4-BE49-F238E27FC236}">
                <a16:creationId xmlns:a16="http://schemas.microsoft.com/office/drawing/2014/main" id="{A221245A-B93D-45A8-B0FA-EC2AEE26E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4" descr="Abstract particle graph background">
            <a:extLst>
              <a:ext uri="{FF2B5EF4-FFF2-40B4-BE49-F238E27FC236}">
                <a16:creationId xmlns:a16="http://schemas.microsoft.com/office/drawing/2014/main" id="{F656AC6E-72A5-55FF-BD75-2C66292344B2}"/>
              </a:ext>
            </a:extLst>
          </p:cNvPr>
          <p:cNvPicPr>
            <a:picLocks noChangeAspect="1"/>
          </p:cNvPicPr>
          <p:nvPr/>
        </p:nvPicPr>
        <p:blipFill rotWithShape="1">
          <a:blip r:embed="rId2"/>
          <a:srcRect t="15730"/>
          <a:stretch/>
        </p:blipFill>
        <p:spPr>
          <a:xfrm>
            <a:off x="20" y="10"/>
            <a:ext cx="12191980" cy="6857990"/>
          </a:xfrm>
          <a:prstGeom prst="rect">
            <a:avLst/>
          </a:prstGeom>
        </p:spPr>
      </p:pic>
      <p:sp>
        <p:nvSpPr>
          <p:cNvPr id="203" name="Rectangle 127">
            <a:extLst>
              <a:ext uri="{FF2B5EF4-FFF2-40B4-BE49-F238E27FC236}">
                <a16:creationId xmlns:a16="http://schemas.microsoft.com/office/drawing/2014/main" id="{A60A95D1-194E-4E4E-8C67-30F91F8E7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0"/>
            <a:ext cx="8521995" cy="6858000"/>
          </a:xfrm>
          <a:prstGeom prst="rect">
            <a:avLst/>
          </a:prstGeom>
          <a:gradFill>
            <a:gsLst>
              <a:gs pos="58000">
                <a:srgbClr val="000000">
                  <a:alpha val="30000"/>
                </a:srgbClr>
              </a:gs>
              <a:gs pos="33000">
                <a:srgbClr val="000000">
                  <a:alpha val="20000"/>
                </a:srgbClr>
              </a:gs>
              <a:gs pos="0">
                <a:srgbClr val="000000">
                  <a:alpha val="0"/>
                </a:srgbClr>
              </a:gs>
              <a:gs pos="100000">
                <a:srgbClr val="000000">
                  <a:alpha val="3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45ACF7-C5AC-33A7-65FE-987D1C0F07E3}"/>
              </a:ext>
            </a:extLst>
          </p:cNvPr>
          <p:cNvSpPr>
            <a:spLocks noGrp="1"/>
          </p:cNvSpPr>
          <p:nvPr>
            <p:ph type="title"/>
          </p:nvPr>
        </p:nvSpPr>
        <p:spPr>
          <a:xfrm>
            <a:off x="1104900" y="871538"/>
            <a:ext cx="6515100" cy="3202921"/>
          </a:xfrm>
        </p:spPr>
        <p:txBody>
          <a:bodyPr vert="horz" lIns="91440" tIns="45720" rIns="91440" bIns="45720" rtlCol="0" anchor="b">
            <a:normAutofit/>
          </a:bodyPr>
          <a:lstStyle/>
          <a:p>
            <a:r>
              <a:rPr lang="en-US" sz="6600" i="1" kern="1200" cap="all" baseline="0">
                <a:solidFill>
                  <a:srgbClr val="FFFFFF"/>
                </a:solidFill>
                <a:latin typeface="+mj-lt"/>
                <a:ea typeface="+mj-ea"/>
                <a:cs typeface="+mj-cs"/>
              </a:rPr>
              <a:t>Big data analytics</a:t>
            </a:r>
          </a:p>
        </p:txBody>
      </p:sp>
      <p:sp>
        <p:nvSpPr>
          <p:cNvPr id="3" name="Text Placeholder 2">
            <a:extLst>
              <a:ext uri="{FF2B5EF4-FFF2-40B4-BE49-F238E27FC236}">
                <a16:creationId xmlns:a16="http://schemas.microsoft.com/office/drawing/2014/main" id="{8B8A1695-CC9E-6B93-3775-1D5FD19F3D2F}"/>
              </a:ext>
            </a:extLst>
          </p:cNvPr>
          <p:cNvSpPr>
            <a:spLocks noGrp="1"/>
          </p:cNvSpPr>
          <p:nvPr>
            <p:ph type="body" idx="1"/>
          </p:nvPr>
        </p:nvSpPr>
        <p:spPr>
          <a:xfrm>
            <a:off x="1104900" y="4464424"/>
            <a:ext cx="5208493" cy="1057834"/>
          </a:xfrm>
        </p:spPr>
        <p:txBody>
          <a:bodyPr vert="horz" lIns="91440" tIns="45720" rIns="91440" bIns="45720" rtlCol="0">
            <a:normAutofit/>
          </a:bodyPr>
          <a:lstStyle/>
          <a:p>
            <a:pPr>
              <a:lnSpc>
                <a:spcPct val="120000"/>
              </a:lnSpc>
            </a:pPr>
            <a:endParaRPr lang="en-US" sz="1800" b="1" cap="all" spc="300">
              <a:solidFill>
                <a:srgbClr val="FFFFFF"/>
              </a:solidFill>
            </a:endParaRPr>
          </a:p>
        </p:txBody>
      </p:sp>
      <p:cxnSp>
        <p:nvCxnSpPr>
          <p:cNvPr id="204" name="Straight Connector 129">
            <a:extLst>
              <a:ext uri="{FF2B5EF4-FFF2-40B4-BE49-F238E27FC236}">
                <a16:creationId xmlns:a16="http://schemas.microsoft.com/office/drawing/2014/main" id="{64C0A835-9AC9-4D0F-A529-BE4789E126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39206" y="3065930"/>
            <a:ext cx="2852793" cy="37977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131">
            <a:extLst>
              <a:ext uri="{FF2B5EF4-FFF2-40B4-BE49-F238E27FC236}">
                <a16:creationId xmlns:a16="http://schemas.microsoft.com/office/drawing/2014/main" id="{7CF67ECC-797A-4CA0-87E3-3604664986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172700" y="0"/>
            <a:ext cx="1358310"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43944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AngleLinesVTI">
  <a:themeElements>
    <a:clrScheme name="AnalogousFromDarkSeedLeftStep">
      <a:dk1>
        <a:srgbClr val="000000"/>
      </a:dk1>
      <a:lt1>
        <a:srgbClr val="FFFFFF"/>
      </a:lt1>
      <a:dk2>
        <a:srgbClr val="1D2334"/>
      </a:dk2>
      <a:lt2>
        <a:srgbClr val="E2E8E2"/>
      </a:lt2>
      <a:accent1>
        <a:srgbClr val="E229E7"/>
      </a:accent1>
      <a:accent2>
        <a:srgbClr val="8117D5"/>
      </a:accent2>
      <a:accent3>
        <a:srgbClr val="4429E7"/>
      </a:accent3>
      <a:accent4>
        <a:srgbClr val="174CD5"/>
      </a:accent4>
      <a:accent5>
        <a:srgbClr val="29ADE7"/>
      </a:accent5>
      <a:accent6>
        <a:srgbClr val="14B7A6"/>
      </a:accent6>
      <a:hlink>
        <a:srgbClr val="3F82BF"/>
      </a:hlink>
      <a:folHlink>
        <a:srgbClr val="7F7F7F"/>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46</Slides>
  <Notes>0</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AngleLinesVTI</vt:lpstr>
      <vt:lpstr>Big Data</vt:lpstr>
      <vt:lpstr>PowerPoint Presentation</vt:lpstr>
      <vt:lpstr>The 4 v's of big data</vt:lpstr>
      <vt:lpstr>Volume</vt:lpstr>
      <vt:lpstr>velocity</vt:lpstr>
      <vt:lpstr>variety</vt:lpstr>
      <vt:lpstr>veracity</vt:lpstr>
      <vt:lpstr>PowerPoint Presentation</vt:lpstr>
      <vt:lpstr>Big data analytics</vt:lpstr>
      <vt:lpstr>PowerPoint Presentation</vt:lpstr>
      <vt:lpstr>PowerPoint Presentation</vt:lpstr>
      <vt:lpstr>PowerPoint Presentation</vt:lpstr>
      <vt:lpstr>Apache hadoop</vt:lpstr>
      <vt:lpstr>Hadoop ecosystem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analytics in action</vt:lpstr>
      <vt:lpstr>The Unsw_nb15 dataset</vt:lpstr>
      <vt:lpstr> HiveQL Data Analysis </vt:lpstr>
      <vt:lpstr>Using HiveQL the following information is  extracted:</vt:lpstr>
      <vt:lpstr>PowerPoint Presentation</vt:lpstr>
      <vt:lpstr>PowerPoint Presentation</vt:lpstr>
      <vt:lpstr>Pyspark data analysis</vt:lpstr>
      <vt:lpstr>preprocessing</vt:lpstr>
      <vt:lpstr>Correlation analysis</vt:lpstr>
      <vt:lpstr>Multi-class features and label correlation</vt:lpstr>
      <vt:lpstr>Binary CLASS FEATURES AND LABEL  CORRELATION</vt:lpstr>
      <vt:lpstr>Training the model</vt:lpstr>
      <vt:lpstr>Multi-class classification model</vt:lpstr>
      <vt:lpstr>Binary classification model</vt:lpstr>
      <vt:lpstr>Full presentation</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2066</cp:revision>
  <dcterms:created xsi:type="dcterms:W3CDTF">2022-11-18T16:27:59Z</dcterms:created>
  <dcterms:modified xsi:type="dcterms:W3CDTF">2022-11-20T09:40:01Z</dcterms:modified>
</cp:coreProperties>
</file>